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 id="2147483663" r:id="rId2"/>
    <p:sldMasterId id="2147483676" r:id="rId3"/>
    <p:sldMasterId id="2147483693" r:id="rId4"/>
  </p:sldMasterIdLst>
  <p:notesMasterIdLst>
    <p:notesMasterId r:id="rId24"/>
  </p:notesMasterIdLst>
  <p:sldIdLst>
    <p:sldId id="258" r:id="rId5"/>
    <p:sldId id="261" r:id="rId6"/>
    <p:sldId id="263" r:id="rId7"/>
    <p:sldId id="281" r:id="rId8"/>
    <p:sldId id="265" r:id="rId9"/>
    <p:sldId id="264" r:id="rId10"/>
    <p:sldId id="267" r:id="rId11"/>
    <p:sldId id="280" r:id="rId12"/>
    <p:sldId id="270" r:id="rId13"/>
    <p:sldId id="273" r:id="rId14"/>
    <p:sldId id="268" r:id="rId15"/>
    <p:sldId id="271" r:id="rId16"/>
    <p:sldId id="272" r:id="rId17"/>
    <p:sldId id="269" r:id="rId18"/>
    <p:sldId id="266" r:id="rId19"/>
    <p:sldId id="279" r:id="rId20"/>
    <p:sldId id="275" r:id="rId21"/>
    <p:sldId id="276" r:id="rId22"/>
    <p:sldId id="274"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864">
          <p15:clr>
            <a:srgbClr val="A4A3A4"/>
          </p15:clr>
        </p15:guide>
        <p15:guide id="4" pos="2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980"/>
    <a:srgbClr val="FF4E27"/>
    <a:srgbClr val="FF492E"/>
    <a:srgbClr val="FF4B2E"/>
    <a:srgbClr val="EDEFF1"/>
    <a:srgbClr val="000000"/>
    <a:srgbClr val="870486"/>
    <a:srgbClr val="000050"/>
    <a:srgbClr val="00003B"/>
    <a:srgbClr val="0000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277A3-E5A7-4412-9CB3-57D7A61A945E}" v="13" dt="2022-05-04T14:35:42.7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8532" autoAdjust="0"/>
  </p:normalViewPr>
  <p:slideViewPr>
    <p:cSldViewPr snapToGrid="0" snapToObjects="1">
      <p:cViewPr varScale="1">
        <p:scale>
          <a:sx n="67" d="100"/>
          <a:sy n="67" d="100"/>
        </p:scale>
        <p:origin x="1906" y="48"/>
      </p:cViewPr>
      <p:guideLst>
        <p:guide orient="horz" pos="1620"/>
        <p:guide pos="2880"/>
        <p:guide orient="horz" pos="3864"/>
        <p:guide pos="22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ynthia Ashwill" userId="y5dNxU39F+08PMz4Mikn8N3oFqtZmkOBLetv03Ww0is=" providerId="None" clId="Web-{D28B3A76-B6C3-4C30-BF79-D9825D314CA1}"/>
    <pc:docChg chg="delSld">
      <pc:chgData name="Cynthia Ashwill" userId="y5dNxU39F+08PMz4Mikn8N3oFqtZmkOBLetv03Ww0is=" providerId="None" clId="Web-{D28B3A76-B6C3-4C30-BF79-D9825D314CA1}" dt="2020-11-10T22:24:17.052" v="1"/>
      <pc:docMkLst>
        <pc:docMk/>
      </pc:docMkLst>
      <pc:sldChg chg="del">
        <pc:chgData name="Cynthia Ashwill" userId="y5dNxU39F+08PMz4Mikn8N3oFqtZmkOBLetv03Ww0is=" providerId="None" clId="Web-{D28B3A76-B6C3-4C30-BF79-D9825D314CA1}" dt="2020-11-10T22:24:16.068" v="0"/>
        <pc:sldMkLst>
          <pc:docMk/>
          <pc:sldMk cId="3316519732" sldId="269"/>
        </pc:sldMkLst>
      </pc:sldChg>
      <pc:sldChg chg="del">
        <pc:chgData name="Cynthia Ashwill" userId="y5dNxU39F+08PMz4Mikn8N3oFqtZmkOBLetv03Ww0is=" providerId="None" clId="Web-{D28B3A76-B6C3-4C30-BF79-D9825D314CA1}" dt="2020-11-10T22:24:17.052" v="1"/>
        <pc:sldMkLst>
          <pc:docMk/>
          <pc:sldMk cId="1689645094" sldId="272"/>
        </pc:sldMkLst>
      </pc:sldChg>
    </pc:docChg>
  </pc:docChgLst>
  <pc:docChgLst>
    <pc:chgData name="Cynthia Ashwill" userId="y5dNxU39F+08PMz4Mikn8N3oFqtZmkOBLetv03Ww0is=" providerId="None" clId="Web-{2757D2F6-480E-47AD-915E-28F99B7229B0}"/>
    <pc:docChg chg="delSld">
      <pc:chgData name="Cynthia Ashwill" userId="y5dNxU39F+08PMz4Mikn8N3oFqtZmkOBLetv03Ww0is=" providerId="None" clId="Web-{2757D2F6-480E-47AD-915E-28F99B7229B0}" dt="2020-11-10T22:25:17.364" v="1"/>
      <pc:docMkLst>
        <pc:docMk/>
      </pc:docMkLst>
      <pc:sldChg chg="del">
        <pc:chgData name="Cynthia Ashwill" userId="y5dNxU39F+08PMz4Mikn8N3oFqtZmkOBLetv03Ww0is=" providerId="None" clId="Web-{2757D2F6-480E-47AD-915E-28F99B7229B0}" dt="2020-11-10T22:25:16.223" v="0"/>
        <pc:sldMkLst>
          <pc:docMk/>
          <pc:sldMk cId="3316519732" sldId="269"/>
        </pc:sldMkLst>
      </pc:sldChg>
      <pc:sldChg chg="del">
        <pc:chgData name="Cynthia Ashwill" userId="y5dNxU39F+08PMz4Mikn8N3oFqtZmkOBLetv03Ww0is=" providerId="None" clId="Web-{2757D2F6-480E-47AD-915E-28F99B7229B0}" dt="2020-11-10T22:25:17.364" v="1"/>
        <pc:sldMkLst>
          <pc:docMk/>
          <pc:sldMk cId="1689645094" sldId="272"/>
        </pc:sldMkLst>
      </pc:sldChg>
    </pc:docChg>
  </pc:docChgLst>
  <pc:docChgLst>
    <pc:chgData name="iris_city@outlook.com" userId="25d4eac287b6eb55" providerId="LiveId" clId="{118277A3-E5A7-4412-9CB3-57D7A61A945E}"/>
    <pc:docChg chg="undo custSel addSld modSld">
      <pc:chgData name="iris_city@outlook.com" userId="25d4eac287b6eb55" providerId="LiveId" clId="{118277A3-E5A7-4412-9CB3-57D7A61A945E}" dt="2022-05-04T14:35:42.754" v="73"/>
      <pc:docMkLst>
        <pc:docMk/>
      </pc:docMkLst>
      <pc:sldChg chg="addSp delSp modSp">
        <pc:chgData name="iris_city@outlook.com" userId="25d4eac287b6eb55" providerId="LiveId" clId="{118277A3-E5A7-4412-9CB3-57D7A61A945E}" dt="2022-05-04T14:20:58.446" v="41" actId="478"/>
        <pc:sldMkLst>
          <pc:docMk/>
          <pc:sldMk cId="0" sldId="263"/>
        </pc:sldMkLst>
        <pc:picChg chg="add del mod">
          <ac:chgData name="iris_city@outlook.com" userId="25d4eac287b6eb55" providerId="LiveId" clId="{118277A3-E5A7-4412-9CB3-57D7A61A945E}" dt="2022-05-04T14:20:58.446" v="41" actId="478"/>
          <ac:picMkLst>
            <pc:docMk/>
            <pc:sldMk cId="0" sldId="263"/>
            <ac:picMk id="1026" creationId="{C2EDB114-948E-02DF-4C81-3C5859DF253E}"/>
          </ac:picMkLst>
        </pc:picChg>
      </pc:sldChg>
      <pc:sldChg chg="modSp mod">
        <pc:chgData name="iris_city@outlook.com" userId="25d4eac287b6eb55" providerId="LiveId" clId="{118277A3-E5A7-4412-9CB3-57D7A61A945E}" dt="2022-05-04T14:35:39.143" v="72" actId="20577"/>
        <pc:sldMkLst>
          <pc:docMk/>
          <pc:sldMk cId="2694868361" sldId="267"/>
        </pc:sldMkLst>
        <pc:graphicFrameChg chg="modGraphic">
          <ac:chgData name="iris_city@outlook.com" userId="25d4eac287b6eb55" providerId="LiveId" clId="{118277A3-E5A7-4412-9CB3-57D7A61A945E}" dt="2022-05-04T14:35:39.143" v="72" actId="20577"/>
          <ac:graphicFrameMkLst>
            <pc:docMk/>
            <pc:sldMk cId="2694868361" sldId="267"/>
            <ac:graphicFrameMk id="7" creationId="{2C8129F5-D153-5ABF-8E65-A4C7CC7E3386}"/>
          </ac:graphicFrameMkLst>
        </pc:graphicFrameChg>
      </pc:sldChg>
      <pc:sldChg chg="addSp delSp modSp mod">
        <pc:chgData name="iris_city@outlook.com" userId="25d4eac287b6eb55" providerId="LiveId" clId="{118277A3-E5A7-4412-9CB3-57D7A61A945E}" dt="2022-05-04T14:13:53.912" v="4" actId="21"/>
        <pc:sldMkLst>
          <pc:docMk/>
          <pc:sldMk cId="3661319214" sldId="270"/>
        </pc:sldMkLst>
        <pc:picChg chg="add del mod">
          <ac:chgData name="iris_city@outlook.com" userId="25d4eac287b6eb55" providerId="LiveId" clId="{118277A3-E5A7-4412-9CB3-57D7A61A945E}" dt="2022-05-04T14:13:53.912" v="4" actId="21"/>
          <ac:picMkLst>
            <pc:docMk/>
            <pc:sldMk cId="3661319214" sldId="270"/>
            <ac:picMk id="5" creationId="{27148439-0830-C388-9D4F-C29A0559F6F6}"/>
          </ac:picMkLst>
        </pc:picChg>
      </pc:sldChg>
      <pc:sldChg chg="addSp delSp modSp add mod">
        <pc:chgData name="iris_city@outlook.com" userId="25d4eac287b6eb55" providerId="LiveId" clId="{118277A3-E5A7-4412-9CB3-57D7A61A945E}" dt="2022-05-04T14:35:42.754" v="73"/>
        <pc:sldMkLst>
          <pc:docMk/>
          <pc:sldMk cId="2630183908" sldId="280"/>
        </pc:sldMkLst>
        <pc:spChg chg="add del mod">
          <ac:chgData name="iris_city@outlook.com" userId="25d4eac287b6eb55" providerId="LiveId" clId="{118277A3-E5A7-4412-9CB3-57D7A61A945E}" dt="2022-05-04T14:15:12.195" v="17"/>
          <ac:spMkLst>
            <pc:docMk/>
            <pc:sldMk cId="2630183908" sldId="280"/>
            <ac:spMk id="3" creationId="{7FEC3EC8-8452-089C-6B09-F6D298F90624}"/>
          </ac:spMkLst>
        </pc:spChg>
        <pc:graphicFrameChg chg="add mod modGraphic">
          <ac:chgData name="iris_city@outlook.com" userId="25d4eac287b6eb55" providerId="LiveId" clId="{118277A3-E5A7-4412-9CB3-57D7A61A945E}" dt="2022-05-04T14:35:42.754" v="73"/>
          <ac:graphicFrameMkLst>
            <pc:docMk/>
            <pc:sldMk cId="2630183908" sldId="280"/>
            <ac:graphicFrameMk id="5" creationId="{AEC6D40B-3167-2EEB-DEC7-5EEF2B2B883C}"/>
          </ac:graphicFrameMkLst>
        </pc:graphicFrameChg>
        <pc:graphicFrameChg chg="del modGraphic">
          <ac:chgData name="iris_city@outlook.com" userId="25d4eac287b6eb55" providerId="LiveId" clId="{118277A3-E5A7-4412-9CB3-57D7A61A945E}" dt="2022-05-04T14:14:58.648" v="15" actId="478"/>
          <ac:graphicFrameMkLst>
            <pc:docMk/>
            <pc:sldMk cId="2630183908" sldId="280"/>
            <ac:graphicFrameMk id="7" creationId="{2C8129F5-D153-5ABF-8E65-A4C7CC7E3386}"/>
          </ac:graphicFrameMkLst>
        </pc:graphicFrameChg>
        <pc:picChg chg="add mod">
          <ac:chgData name="iris_city@outlook.com" userId="25d4eac287b6eb55" providerId="LiveId" clId="{118277A3-E5A7-4412-9CB3-57D7A61A945E}" dt="2022-05-04T14:18:00.944" v="37" actId="1076"/>
          <ac:picMkLst>
            <pc:docMk/>
            <pc:sldMk cId="2630183908" sldId="280"/>
            <ac:picMk id="4" creationId="{9CB6BF10-1578-6278-F1A4-C0DDAF8C5384}"/>
          </ac:picMkLst>
        </pc:picChg>
        <pc:picChg chg="add del mod">
          <ac:chgData name="iris_city@outlook.com" userId="25d4eac287b6eb55" providerId="LiveId" clId="{118277A3-E5A7-4412-9CB3-57D7A61A945E}" dt="2022-05-04T14:16:50.924" v="25" actId="478"/>
          <ac:picMkLst>
            <pc:docMk/>
            <pc:sldMk cId="2630183908" sldId="280"/>
            <ac:picMk id="8" creationId="{B45020E3-16FF-DB94-2DB3-1AB54B68E246}"/>
          </ac:picMkLst>
        </pc:picChg>
        <pc:picChg chg="add del mod">
          <ac:chgData name="iris_city@outlook.com" userId="25d4eac287b6eb55" providerId="LiveId" clId="{118277A3-E5A7-4412-9CB3-57D7A61A945E}" dt="2022-05-04T14:17:12.358" v="28" actId="478"/>
          <ac:picMkLst>
            <pc:docMk/>
            <pc:sldMk cId="2630183908" sldId="280"/>
            <ac:picMk id="11" creationId="{3629CDC9-840A-2646-58F9-3DBED84A000E}"/>
          </ac:picMkLst>
        </pc:picChg>
        <pc:picChg chg="add mod">
          <ac:chgData name="iris_city@outlook.com" userId="25d4eac287b6eb55" providerId="LiveId" clId="{118277A3-E5A7-4412-9CB3-57D7A61A945E}" dt="2022-05-04T14:17:48.750" v="33" actId="1076"/>
          <ac:picMkLst>
            <pc:docMk/>
            <pc:sldMk cId="2630183908" sldId="280"/>
            <ac:picMk id="13" creationId="{48B0F28D-8699-16C2-6F0C-07EC5226835B}"/>
          </ac:picMkLst>
        </pc:picChg>
      </pc:sldChg>
      <pc:sldChg chg="addSp delSp modSp add mod">
        <pc:chgData name="iris_city@outlook.com" userId="25d4eac287b6eb55" providerId="LiveId" clId="{118277A3-E5A7-4412-9CB3-57D7A61A945E}" dt="2022-05-04T14:32:06.636" v="61" actId="1076"/>
        <pc:sldMkLst>
          <pc:docMk/>
          <pc:sldMk cId="2890335571" sldId="281"/>
        </pc:sldMkLst>
        <pc:spChg chg="del mod">
          <ac:chgData name="iris_city@outlook.com" userId="25d4eac287b6eb55" providerId="LiveId" clId="{118277A3-E5A7-4412-9CB3-57D7A61A945E}" dt="2022-05-04T14:28:49.244" v="45"/>
          <ac:spMkLst>
            <pc:docMk/>
            <pc:sldMk cId="2890335571" sldId="281"/>
            <ac:spMk id="3" creationId="{00000000-0000-0000-0000-000000000000}"/>
          </ac:spMkLst>
        </pc:spChg>
        <pc:spChg chg="add del mod">
          <ac:chgData name="iris_city@outlook.com" userId="25d4eac287b6eb55" providerId="LiveId" clId="{118277A3-E5A7-4412-9CB3-57D7A61A945E}" dt="2022-05-04T14:31:16.238" v="58" actId="478"/>
          <ac:spMkLst>
            <pc:docMk/>
            <pc:sldMk cId="2890335571" sldId="281"/>
            <ac:spMk id="9" creationId="{45E8DE55-EACC-AE2E-1904-D06D19030066}"/>
          </ac:spMkLst>
        </pc:spChg>
        <pc:picChg chg="add del mod">
          <ac:chgData name="iris_city@outlook.com" userId="25d4eac287b6eb55" providerId="LiveId" clId="{118277A3-E5A7-4412-9CB3-57D7A61A945E}" dt="2022-05-04T14:31:07.694" v="56" actId="478"/>
          <ac:picMkLst>
            <pc:docMk/>
            <pc:sldMk cId="2890335571" sldId="281"/>
            <ac:picMk id="5" creationId="{C9D778E3-C8E2-3425-2492-6A0F334D4CBB}"/>
          </ac:picMkLst>
        </pc:picChg>
        <pc:picChg chg="add mod modCrop">
          <ac:chgData name="iris_city@outlook.com" userId="25d4eac287b6eb55" providerId="LiveId" clId="{118277A3-E5A7-4412-9CB3-57D7A61A945E}" dt="2022-05-04T14:32:06.636" v="61" actId="1076"/>
          <ac:picMkLst>
            <pc:docMk/>
            <pc:sldMk cId="2890335571" sldId="281"/>
            <ac:picMk id="7" creationId="{15A62F76-3AA3-DB3E-3913-CFB76077C252}"/>
          </ac:picMkLst>
        </pc:picChg>
        <pc:picChg chg="del">
          <ac:chgData name="iris_city@outlook.com" userId="25d4eac287b6eb55" providerId="LiveId" clId="{118277A3-E5A7-4412-9CB3-57D7A61A945E}" dt="2022-05-04T14:28:13.330" v="42" actId="478"/>
          <ac:picMkLst>
            <pc:docMk/>
            <pc:sldMk cId="2890335571" sldId="281"/>
            <ac:picMk id="1026" creationId="{C2EDB114-948E-02DF-4C81-3C5859DF253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C15346-C460-1F4F-993F-BECB619CE1D7}" type="datetimeFigureOut">
              <a:rPr lang="en-US" smtClean="0"/>
              <a:t>5/4/2022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32CBD-8FD2-0242-87ED-29968649C72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Hi everyone, our project is type II project, Monte Carlo Simulation for a duel in a Dota2 based Role Play Game. The game is called Battle of Mirkwood.</a:t>
            </a:r>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1</a:t>
            </a:fld>
            <a:endParaRPr lang="en-US"/>
          </a:p>
        </p:txBody>
      </p:sp>
    </p:spTree>
    <p:extLst>
      <p:ext uri="{BB962C8B-B14F-4D97-AF65-F5344CB8AC3E}">
        <p14:creationId xmlns:p14="http://schemas.microsoft.com/office/powerpoint/2010/main" val="3810283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variable with randomness includes following.</a:t>
            </a:r>
          </a:p>
          <a:p>
            <a:r>
              <a:rPr lang="en-US" altLang="zh-CN" dirty="0"/>
              <a:t>What combination of skill books the hero will get is randomly decided. The hero will learn the top 4 level skills. </a:t>
            </a:r>
          </a:p>
          <a:p>
            <a:r>
              <a:rPr lang="en-US" altLang="zh-CN" dirty="0"/>
              <a:t>For example, the player rolled 20 skill books and get a combination as shown in the example, he will learn that level 5 skill, that level 3 skill and randomly pick two Level 2 skills</a:t>
            </a:r>
          </a:p>
          <a:p>
            <a:r>
              <a:rPr lang="en-US" altLang="zh-CN" dirty="0"/>
              <a:t>When attack, some of the skills are triggered randomly.</a:t>
            </a:r>
          </a:p>
          <a:p>
            <a:r>
              <a:rPr lang="en-US" altLang="zh-CN" dirty="0"/>
              <a:t>For example, the skill smash, shown in skill list, only has 20% possibility to be triggered in each attack.</a:t>
            </a:r>
          </a:p>
          <a:p>
            <a:r>
              <a:rPr lang="en-US" altLang="zh-CN" dirty="0"/>
              <a:t>Besides, the damage of each hero has a small range. For example, the hero Monkey King’s damage at Level 1 is from 51 to 55.</a:t>
            </a:r>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10</a:t>
            </a:fld>
            <a:endParaRPr lang="en-US"/>
          </a:p>
        </p:txBody>
      </p:sp>
    </p:spTree>
    <p:extLst>
      <p:ext uri="{BB962C8B-B14F-4D97-AF65-F5344CB8AC3E}">
        <p14:creationId xmlns:p14="http://schemas.microsoft.com/office/powerpoint/2010/main" val="171501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Hero is the father class; each Hero Model is a child class of </a:t>
            </a:r>
            <a:r>
              <a:rPr lang="en-US" altLang="zh-CN" dirty="0" err="1"/>
              <a:t>Hero.Class</a:t>
            </a:r>
            <a:r>
              <a:rPr lang="en-US" altLang="zh-CN" dirty="0"/>
              <a:t> Hero has various class methods; it can roughly be divided in to five types. Methods Related to learning </a:t>
            </a:r>
            <a:r>
              <a:rPr lang="en-US" altLang="zh-CN" dirty="0" err="1"/>
              <a:t>skillsMethods</a:t>
            </a:r>
            <a:r>
              <a:rPr lang="en-US" altLang="zh-CN" dirty="0"/>
              <a:t> Related to Fixed Attributes like Hero Level and so </a:t>
            </a:r>
            <a:r>
              <a:rPr lang="en-US" altLang="zh-CN" dirty="0" err="1"/>
              <a:t>onMethods</a:t>
            </a:r>
            <a:r>
              <a:rPr lang="en-US" altLang="zh-CN" dirty="0"/>
              <a:t> Related to Equipping or Unequipping </a:t>
            </a:r>
            <a:r>
              <a:rPr lang="en-US" altLang="zh-CN" dirty="0" err="1"/>
              <a:t>Items.After</a:t>
            </a:r>
            <a:r>
              <a:rPr lang="en-US" altLang="zh-CN" dirty="0"/>
              <a:t> the three steps above, the attributes of a hero is finally set and here comes the fourth kind of methods: calculating Hero status. For example, the eventual armor, attack speed and so on. The last kind of methods are used to cope with the damage and </a:t>
            </a:r>
            <a:r>
              <a:rPr lang="en-US" altLang="zh-CN" dirty="0" err="1"/>
              <a:t>debuff</a:t>
            </a:r>
            <a:r>
              <a:rPr lang="en-US" altLang="zh-CN" dirty="0"/>
              <a:t> the Hero takes during the duel.</a:t>
            </a:r>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12</a:t>
            </a:fld>
            <a:endParaRPr lang="en-US"/>
          </a:p>
        </p:txBody>
      </p:sp>
    </p:spTree>
    <p:extLst>
      <p:ext uri="{BB962C8B-B14F-4D97-AF65-F5344CB8AC3E}">
        <p14:creationId xmlns:p14="http://schemas.microsoft.com/office/powerpoint/2010/main" val="516993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we call the main function. It initialize two Hero Objects, and their level, skill book amount and items as we input.</a:t>
            </a:r>
          </a:p>
          <a:p>
            <a:r>
              <a:rPr lang="en-US" altLang="zh-CN" dirty="0"/>
              <a:t>And call a function to calculate their attributes based on basic attributes, growth attributes, and extra attributes from items and skills.</a:t>
            </a:r>
          </a:p>
          <a:p>
            <a:r>
              <a:rPr lang="en-US" altLang="zh-CN" dirty="0"/>
              <a:t>Then it starts to simulate for a thousand times, it roll skill books for two heroes first, and each hero will randomly learn different skills with random skill levels.</a:t>
            </a:r>
          </a:p>
          <a:p>
            <a:r>
              <a:rPr lang="en-US" altLang="zh-CN" dirty="0"/>
              <a:t>After that, two heroes start duel and keep attacking other, attack speed will decide their attacks order and attack frequency. </a:t>
            </a:r>
          </a:p>
          <a:p>
            <a:r>
              <a:rPr lang="en-US" altLang="zh-CN" dirty="0"/>
              <a:t>For each attack, their base damage is random within range, and because of the skill effects and their probability, they have chance to deal extra damage, critical damage</a:t>
            </a:r>
          </a:p>
          <a:p>
            <a:r>
              <a:rPr lang="en-US" altLang="zh-CN" dirty="0"/>
              <a:t>or steal Hit point, the defend hero may evade, counterattack or reflect damage, some skills also deal damage per second, and the program calculates the damage based on the time difference between attacks. After considering all the situations and health regenerate per second, it will calculate the final damage and recovery, deduct or add Hit point for each hero,</a:t>
            </a:r>
          </a:p>
          <a:p>
            <a:r>
              <a:rPr lang="en-US" altLang="zh-CN" dirty="0"/>
              <a:t>If the hit point of one hero is less than 0, we will get the winner in this loop.</a:t>
            </a:r>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13</a:t>
            </a:fld>
            <a:endParaRPr lang="en-US"/>
          </a:p>
        </p:txBody>
      </p:sp>
    </p:spTree>
    <p:extLst>
      <p:ext uri="{BB962C8B-B14F-4D97-AF65-F5344CB8AC3E}">
        <p14:creationId xmlns:p14="http://schemas.microsoft.com/office/powerpoint/2010/main" val="1025077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our three hypotheses, we believe the Evasion is the best sub skill, and the Monkey king bar has an eighty percent chance to pierce through Evasion, so it will make the wining rate of Evasion decrease greatly.</a:t>
            </a:r>
          </a:p>
        </p:txBody>
      </p:sp>
      <p:sp>
        <p:nvSpPr>
          <p:cNvPr id="4" name="灯片编号占位符 3"/>
          <p:cNvSpPr>
            <a:spLocks noGrp="1"/>
          </p:cNvSpPr>
          <p:nvPr>
            <p:ph type="sldNum" sz="quarter" idx="5"/>
          </p:nvPr>
        </p:nvSpPr>
        <p:spPr/>
        <p:txBody>
          <a:bodyPr/>
          <a:lstStyle/>
          <a:p>
            <a:fld id="{DE632CBD-8FD2-0242-87ED-29968649C725}" type="slidenum">
              <a:rPr lang="en-US" smtClean="0"/>
              <a:t>15</a:t>
            </a:fld>
            <a:endParaRPr lang="en-US"/>
          </a:p>
        </p:txBody>
      </p:sp>
    </p:spTree>
    <p:extLst>
      <p:ext uri="{BB962C8B-B14F-4D97-AF65-F5344CB8AC3E}">
        <p14:creationId xmlns:p14="http://schemas.microsoft.com/office/powerpoint/2010/main" val="1723109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model doesn’t consider spell skills now, thus a future direction might be realization of spell skills in our model.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Although we have implement several Hero models, but we still not let the program randomly pick the hero models and finish the analysis</a:t>
            </a:r>
            <a:endParaRPr lang="en-US" altLang="zh-CN"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a:t>And about skills with stun effect, we should consider the situation that stun happens at the attack point.</a:t>
            </a:r>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19</a:t>
            </a:fld>
            <a:endParaRPr lang="en-US"/>
          </a:p>
        </p:txBody>
      </p:sp>
    </p:spTree>
    <p:extLst>
      <p:ext uri="{BB962C8B-B14F-4D97-AF65-F5344CB8AC3E}">
        <p14:creationId xmlns:p14="http://schemas.microsoft.com/office/powerpoint/2010/main" val="453717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introduction part, we will introduce the Game Mechanism, our basic assumptions, the variables in our model.</a:t>
            </a:r>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2</a:t>
            </a:fld>
            <a:endParaRPr lang="en-US"/>
          </a:p>
        </p:txBody>
      </p:sp>
    </p:spTree>
    <p:extLst>
      <p:ext uri="{BB962C8B-B14F-4D97-AF65-F5344CB8AC3E}">
        <p14:creationId xmlns:p14="http://schemas.microsoft.com/office/powerpoint/2010/main" val="1937398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RPG game, all the players will gets a randomly chosen hero. Different hero has different attributes like Hit Point, Armor, Attack Speed, Damage and so on.</a:t>
            </a:r>
          </a:p>
          <a:p>
            <a:r>
              <a:rPr lang="en-US" altLang="zh-CN" dirty="0"/>
              <a:t>During the game, hundreds of neutral monsters wandering through the map. Kill the monsters will grant player Gold, Exp and Skill Books.</a:t>
            </a:r>
          </a:p>
          <a:p>
            <a:r>
              <a:rPr lang="en-US" altLang="zh-CN" dirty="0"/>
              <a:t>Different skill books will grant hero different skills. Consuming same skill book again will improve the skill level.</a:t>
            </a:r>
            <a:br>
              <a:rPr lang="en-US" altLang="zh-CN" dirty="0"/>
            </a:br>
            <a:r>
              <a:rPr lang="en-US" altLang="zh-CN" dirty="0"/>
              <a:t>For example, consuming skill book Evasion at first time will let the hero learn the skill Evasion. Consuming same book again will improve the skill level of Evasion to two.</a:t>
            </a:r>
            <a:br>
              <a:rPr lang="en-US" altLang="zh-CN" dirty="0"/>
            </a:br>
            <a:r>
              <a:rPr lang="en-US" altLang="zh-CN" dirty="0"/>
              <a:t>Max skill level is 10 and a hero can at most learn 4 such skills.</a:t>
            </a:r>
          </a:p>
          <a:p>
            <a:r>
              <a:rPr lang="en-US" altLang="zh-CN" dirty="0"/>
              <a:t>Except neutral monsters, a player might encounter another player, this is when duel happens.</a:t>
            </a:r>
          </a:p>
          <a:p>
            <a:r>
              <a:rPr lang="en-US" altLang="zh-CN" dirty="0"/>
              <a:t>The player who gets 80 kills first win the game.</a:t>
            </a:r>
          </a:p>
          <a:p>
            <a:r>
              <a:rPr lang="en-US" altLang="zh-CN" dirty="0"/>
              <a:t>Due  to time concern, many other details are omitted here, if you are interested, you can view our proposal document.</a:t>
            </a:r>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3</a:t>
            </a:fld>
            <a:endParaRPr lang="en-US"/>
          </a:p>
        </p:txBody>
      </p:sp>
    </p:spTree>
    <p:extLst>
      <p:ext uri="{BB962C8B-B14F-4D97-AF65-F5344CB8AC3E}">
        <p14:creationId xmlns:p14="http://schemas.microsoft.com/office/powerpoint/2010/main" val="2981910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RPG game, all the players will gets a randomly chosen hero. Different hero has different attributes like Hit Point, Armor, Attack Speed, Damage and so on.</a:t>
            </a:r>
          </a:p>
          <a:p>
            <a:r>
              <a:rPr lang="en-US" altLang="zh-CN" dirty="0"/>
              <a:t>During the game, hundreds of neutral monsters wandering through the map. Kill the monsters will grant player Gold, Exp and Skill Books.</a:t>
            </a:r>
          </a:p>
          <a:p>
            <a:r>
              <a:rPr lang="en-US" altLang="zh-CN" dirty="0"/>
              <a:t>Different skill books will grant hero different skills. Consuming same skill book again will improve the skill level.</a:t>
            </a:r>
            <a:br>
              <a:rPr lang="en-US" altLang="zh-CN" dirty="0"/>
            </a:br>
            <a:r>
              <a:rPr lang="en-US" altLang="zh-CN" dirty="0"/>
              <a:t>For example, consuming skill book Evasion at first time will let the hero learn the skill Evasion. Consuming same book again will improve the skill level of Evasion to two.</a:t>
            </a:r>
            <a:br>
              <a:rPr lang="en-US" altLang="zh-CN" dirty="0"/>
            </a:br>
            <a:r>
              <a:rPr lang="en-US" altLang="zh-CN" dirty="0"/>
              <a:t>Max skill level is 10 and a hero can at most learn 4 such skills.</a:t>
            </a:r>
          </a:p>
          <a:p>
            <a:r>
              <a:rPr lang="en-US" altLang="zh-CN" dirty="0"/>
              <a:t>Except neutral monsters, a player might encounter another player, this is when duel happens.</a:t>
            </a:r>
          </a:p>
          <a:p>
            <a:r>
              <a:rPr lang="en-US" altLang="zh-CN" dirty="0"/>
              <a:t>The player who gets 80 kills first win the game.</a:t>
            </a:r>
          </a:p>
          <a:p>
            <a:r>
              <a:rPr lang="en-US" altLang="zh-CN" dirty="0"/>
              <a:t>Due  to time concern, many other details are omitted here, if you are interested, you can view our proposal document.</a:t>
            </a:r>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4</a:t>
            </a:fld>
            <a:endParaRPr lang="en-US"/>
          </a:p>
        </p:txBody>
      </p:sp>
    </p:spTree>
    <p:extLst>
      <p:ext uri="{BB962C8B-B14F-4D97-AF65-F5344CB8AC3E}">
        <p14:creationId xmlns:p14="http://schemas.microsoft.com/office/powerpoint/2010/main" val="1771358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Here is our assumptions.</a:t>
            </a:r>
          </a:p>
          <a:p>
            <a:r>
              <a:rPr lang="en-US" altLang="zh-CN" dirty="0"/>
              <a:t>Basically, there are two different directions in the game. One is to cast spells to kill other players, another way is to learn a lot of passive skills like Critical and kill enemies by attack.</a:t>
            </a:r>
          </a:p>
          <a:p>
            <a:r>
              <a:rPr lang="en-US" altLang="zh-CN" dirty="0"/>
              <a:t>We assume all the players play the game in the second way.</a:t>
            </a:r>
          </a:p>
          <a:p>
            <a:r>
              <a:rPr lang="en-US" altLang="zh-CN" dirty="0"/>
              <a:t>Second, we assume all the players equip same items.</a:t>
            </a:r>
          </a:p>
          <a:p>
            <a:r>
              <a:rPr lang="en-US" altLang="zh-CN" dirty="0"/>
              <a:t>Third, we assume the players got similar Exp and same amount of skill books. Which means, the hero level will be the same.</a:t>
            </a:r>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5</a:t>
            </a:fld>
            <a:endParaRPr lang="en-US"/>
          </a:p>
        </p:txBody>
      </p:sp>
    </p:spTree>
    <p:extLst>
      <p:ext uri="{BB962C8B-B14F-4D97-AF65-F5344CB8AC3E}">
        <p14:creationId xmlns:p14="http://schemas.microsoft.com/office/powerpoint/2010/main" val="135848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Further, we assume when a player encounter another player, both of the two sides’ current HP is at max HP.</a:t>
            </a:r>
          </a:p>
          <a:p>
            <a:r>
              <a:rPr lang="en-US" altLang="zh-CN" dirty="0"/>
              <a:t>And when a duel happens, there will not be a third party.</a:t>
            </a:r>
          </a:p>
          <a:p>
            <a:r>
              <a:rPr lang="en-US" altLang="zh-CN" dirty="0"/>
              <a:t>Duel might happen at any time during the game, we roughly divides it to few phases. In different phases, the hero level and the items will be different. But in same phase, the players will get same hero level and have same items</a:t>
            </a:r>
          </a:p>
        </p:txBody>
      </p:sp>
      <p:sp>
        <p:nvSpPr>
          <p:cNvPr id="4" name="灯片编号占位符 3"/>
          <p:cNvSpPr>
            <a:spLocks noGrp="1"/>
          </p:cNvSpPr>
          <p:nvPr>
            <p:ph type="sldNum" sz="quarter" idx="5"/>
          </p:nvPr>
        </p:nvSpPr>
        <p:spPr/>
        <p:txBody>
          <a:bodyPr/>
          <a:lstStyle/>
          <a:p>
            <a:fld id="{DE632CBD-8FD2-0242-87ED-29968649C725}" type="slidenum">
              <a:rPr lang="en-US" smtClean="0"/>
              <a:t>6</a:t>
            </a:fld>
            <a:endParaRPr lang="en-US"/>
          </a:p>
        </p:txBody>
      </p:sp>
    </p:spTree>
    <p:extLst>
      <p:ext uri="{BB962C8B-B14F-4D97-AF65-F5344CB8AC3E}">
        <p14:creationId xmlns:p14="http://schemas.microsoft.com/office/powerpoint/2010/main" val="789494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list of sub Skills. We set 11 sub skills in our model.</a:t>
            </a:r>
          </a:p>
          <a:p>
            <a:r>
              <a:rPr lang="en-US" altLang="zh-CN" dirty="0"/>
              <a:t>The Skill Evasion will grant the hero ability to evade enemy attack. You can find the Evasion possibility is very high, thus, we introduced an item called Monkey King Bar, or MKB, to our model. When equips MKB, the Hero will have an 80% chance to ignore enemy’s evasion skills.</a:t>
            </a:r>
          </a:p>
          <a:p>
            <a:r>
              <a:rPr lang="en-US" altLang="zh-CN" dirty="0"/>
              <a:t>The skill smash will grant </a:t>
            </a:r>
            <a:r>
              <a:rPr lang="en-US" altLang="zh-CN" sz="1200" dirty="0">
                <a:effectLst/>
              </a:rPr>
              <a:t>each attack a 20% chance to deal extra magic damage. The amount of damage is shown in the column Math.</a:t>
            </a:r>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7</a:t>
            </a:fld>
            <a:endParaRPr lang="en-US"/>
          </a:p>
        </p:txBody>
      </p:sp>
    </p:spTree>
    <p:extLst>
      <p:ext uri="{BB962C8B-B14F-4D97-AF65-F5344CB8AC3E}">
        <p14:creationId xmlns:p14="http://schemas.microsoft.com/office/powerpoint/2010/main" val="3559429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list of sub Skills. We set 11 sub skills in our model.</a:t>
            </a:r>
          </a:p>
          <a:p>
            <a:r>
              <a:rPr lang="en-US" altLang="zh-CN" dirty="0"/>
              <a:t>The Skill Evasion will grant the hero ability to evade enemy attack. You can find the Evasion possibility is very high, thus, we introduced an item called Monkey King Bar, or MKB, to our model. When equips MKB, the Hero will have an 80% chance to ignore enemy’s evasion skills.</a:t>
            </a:r>
          </a:p>
          <a:p>
            <a:r>
              <a:rPr lang="en-US" altLang="zh-CN" dirty="0"/>
              <a:t>The skill smash will grant </a:t>
            </a:r>
            <a:r>
              <a:rPr lang="en-US" altLang="zh-CN" sz="1200" dirty="0">
                <a:effectLst/>
              </a:rPr>
              <a:t>each attack a 20% chance to deal extra magic damage. The amount of damage is shown in the column Math.</a:t>
            </a:r>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8</a:t>
            </a:fld>
            <a:endParaRPr lang="en-US"/>
          </a:p>
        </p:txBody>
      </p:sp>
    </p:spTree>
    <p:extLst>
      <p:ext uri="{BB962C8B-B14F-4D97-AF65-F5344CB8AC3E}">
        <p14:creationId xmlns:p14="http://schemas.microsoft.com/office/powerpoint/2010/main" val="44429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fixed variables include hero models, items and Skill effects. The attributes for each hero and each item are set by Dota2. The effect of skills is set according to the RPG game as shown on last slide.</a:t>
            </a:r>
          </a:p>
          <a:p>
            <a:r>
              <a:rPr lang="en-US" altLang="zh-CN" dirty="0"/>
              <a:t>The controlled variables is related to what phase we are. It includes hero level, total amount of skill books and what items the hero will equip by that time.</a:t>
            </a:r>
            <a:endParaRPr lang="zh-CN" altLang="en-US" dirty="0"/>
          </a:p>
        </p:txBody>
      </p:sp>
      <p:sp>
        <p:nvSpPr>
          <p:cNvPr id="4" name="灯片编号占位符 3"/>
          <p:cNvSpPr>
            <a:spLocks noGrp="1"/>
          </p:cNvSpPr>
          <p:nvPr>
            <p:ph type="sldNum" sz="quarter" idx="5"/>
          </p:nvPr>
        </p:nvSpPr>
        <p:spPr/>
        <p:txBody>
          <a:bodyPr/>
          <a:lstStyle/>
          <a:p>
            <a:fld id="{DE632CBD-8FD2-0242-87ED-29968649C725}" type="slidenum">
              <a:rPr lang="en-US" smtClean="0"/>
              <a:t>9</a:t>
            </a:fld>
            <a:endParaRPr lang="en-US"/>
          </a:p>
        </p:txBody>
      </p:sp>
    </p:spTree>
    <p:extLst>
      <p:ext uri="{BB962C8B-B14F-4D97-AF65-F5344CB8AC3E}">
        <p14:creationId xmlns:p14="http://schemas.microsoft.com/office/powerpoint/2010/main" val="15507581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3.pdf"/><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pdf"/><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3.pd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pdf"/><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9.pd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3.pdf"/><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pd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3.pd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pdf"/><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3.pd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3.pdf"/><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3.pdf"/><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pdf"/><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3.pd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pic>
        <p:nvPicPr>
          <p:cNvPr id="3" name="Picture 2" descr="Building orang-blue wide.jpg"/>
          <p:cNvPicPr>
            <a:picLocks noChangeAspect="1"/>
          </p:cNvPicPr>
          <p:nvPr userDrawn="1"/>
        </p:nvPicPr>
        <p:blipFill>
          <a:blip r:embed="rId2"/>
          <a:srcRect l="15000" r="10000"/>
          <a:stretch>
            <a:fillRect/>
          </a:stretch>
        </p:blipFill>
        <p:spPr>
          <a:xfrm>
            <a:off x="2" y="-2027"/>
            <a:ext cx="9143998" cy="6860027"/>
          </a:xfrm>
          <a:prstGeom prst="rect">
            <a:avLst/>
          </a:prstGeom>
        </p:spPr>
      </p:pic>
      <p:sp>
        <p:nvSpPr>
          <p:cNvPr id="7" name="Rectangle 6"/>
          <p:cNvSpPr/>
          <p:nvPr userDrawn="1"/>
        </p:nvSpPr>
        <p:spPr>
          <a:xfrm>
            <a:off x="2" y="0"/>
            <a:ext cx="5535307" cy="6858000"/>
          </a:xfrm>
          <a:prstGeom prst="rect">
            <a:avLst/>
          </a:prstGeom>
          <a:gradFill flip="none" rotWithShape="1">
            <a:gsLst>
              <a:gs pos="0">
                <a:srgbClr val="132980">
                  <a:alpha val="62000"/>
                </a:srgbClr>
              </a:gs>
              <a:gs pos="49000">
                <a:srgbClr val="FF4B2E">
                  <a:alpha val="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0" y="0"/>
            <a:ext cx="5984290" cy="6858000"/>
          </a:xfrm>
          <a:prstGeom prst="rect">
            <a:avLst/>
          </a:prstGeom>
          <a:gradFill flip="none" rotWithShape="1">
            <a:gsLst>
              <a:gs pos="0">
                <a:srgbClr val="132980">
                  <a:alpha val="86000"/>
                </a:srgbClr>
              </a:gs>
              <a:gs pos="86000">
                <a:srgbClr val="FF4B2E">
                  <a:alpha val="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iSchool_horizontal-wordmark_reverse_INFOR_FullColor_RGB.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53898" y="6186773"/>
            <a:ext cx="3075940" cy="488950"/>
          </a:xfrm>
          <a:prstGeom prst="rect">
            <a:avLst/>
          </a:prstGeom>
        </p:spPr>
      </p:pic>
      <p:sp>
        <p:nvSpPr>
          <p:cNvPr id="2" name="Title 1"/>
          <p:cNvSpPr>
            <a:spLocks noGrp="1"/>
          </p:cNvSpPr>
          <p:nvPr>
            <p:ph type="title"/>
          </p:nvPr>
        </p:nvSpPr>
        <p:spPr>
          <a:xfrm>
            <a:off x="353897" y="2857501"/>
            <a:ext cx="8323378" cy="1401623"/>
          </a:xfrm>
          <a:prstGeom prst="rect">
            <a:avLst/>
          </a:prstGeom>
        </p:spPr>
        <p:txBody>
          <a:bodyPr vert="horz"/>
          <a:lstStyle>
            <a:lvl1pPr algn="l">
              <a:defRPr>
                <a:solidFill>
                  <a:srgbClr val="FFFFFF"/>
                </a:solidFill>
              </a:defRPr>
            </a:lvl1pPr>
          </a:lstStyle>
          <a:p>
            <a:r>
              <a:rPr lang="en-US" dirty="0"/>
              <a:t>Click to edit Master title style</a:t>
            </a:r>
          </a:p>
        </p:txBody>
      </p:sp>
      <p:pic>
        <p:nvPicPr>
          <p:cNvPr id="8" name="Picture 7"/>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4693026" y="6247848"/>
            <a:ext cx="4000500" cy="2413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Rectangle 3"/>
          <p:cNvSpPr/>
          <p:nvPr userDrawn="1"/>
        </p:nvSpPr>
        <p:spPr>
          <a:xfrm>
            <a:off x="0" y="6137922"/>
            <a:ext cx="9144000" cy="720079"/>
          </a:xfrm>
          <a:prstGeom prst="rect">
            <a:avLst/>
          </a:prstGeom>
          <a:solidFill>
            <a:srgbClr val="FF5527"/>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6"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50838" y="338668"/>
            <a:ext cx="8335514" cy="1352021"/>
          </a:xfrm>
        </p:spPr>
        <p:txBody>
          <a:bodyPr/>
          <a:lstStyle>
            <a:lvl1pPr algn="l">
              <a:defRPr b="1" i="0">
                <a:solidFill>
                  <a:srgbClr val="E84A27"/>
                </a:solidFill>
                <a:latin typeface="Calibri"/>
                <a:cs typeface="Calibri"/>
              </a:defRPr>
            </a:lvl1pPr>
          </a:lstStyle>
          <a:p>
            <a:r>
              <a:rPr lang="en-US" dirty="0"/>
              <a:t>Click to edit title.</a:t>
            </a:r>
          </a:p>
        </p:txBody>
      </p:sp>
      <p:sp>
        <p:nvSpPr>
          <p:cNvPr id="7"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50841" y="1690690"/>
            <a:ext cx="8326437" cy="4226383"/>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INFOR_OrangeI_RGB-one line-blue.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54368" y="6257856"/>
            <a:ext cx="3040380" cy="520065"/>
          </a:xfrm>
          <a:prstGeom prst="rect">
            <a:avLst/>
          </a:prstGeom>
        </p:spPr>
      </p:pic>
      <p:pic>
        <p:nvPicPr>
          <p:cNvPr id="9" name="Picture 8"/>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4693026" y="6330666"/>
            <a:ext cx="4000500" cy="2413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12" name="Picture 11"/>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4689751" y="6324439"/>
            <a:ext cx="4000500" cy="241300"/>
          </a:xfrm>
          <a:prstGeom prst="rect">
            <a:avLst/>
          </a:prstGeom>
        </p:spPr>
      </p:pic>
      <p:sp>
        <p:nvSpPr>
          <p:cNvPr id="4" name="Rectangle 3"/>
          <p:cNvSpPr/>
          <p:nvPr userDrawn="1"/>
        </p:nvSpPr>
        <p:spPr>
          <a:xfrm>
            <a:off x="0" y="1"/>
            <a:ext cx="9151872" cy="1018139"/>
          </a:xfrm>
          <a:prstGeom prst="rect">
            <a:avLst/>
          </a:prstGeom>
          <a:solidFill>
            <a:srgbClr val="13294B"/>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6"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52739" y="1"/>
            <a:ext cx="8337512" cy="1018139"/>
          </a:xfrm>
        </p:spPr>
        <p:txBody>
          <a:bodyPr/>
          <a:lstStyle>
            <a:lvl1pPr algn="l">
              <a:defRPr b="1" i="0">
                <a:solidFill>
                  <a:schemeClr val="bg1"/>
                </a:solidFill>
                <a:latin typeface="Calibri"/>
                <a:cs typeface="Calibri"/>
              </a:defRPr>
            </a:lvl1pPr>
          </a:lstStyle>
          <a:p>
            <a:r>
              <a:rPr lang="en-US" dirty="0"/>
              <a:t>Click to edit title.</a:t>
            </a:r>
          </a:p>
        </p:txBody>
      </p:sp>
      <p:sp>
        <p:nvSpPr>
          <p:cNvPr id="7"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38485" y="1270052"/>
            <a:ext cx="8343926" cy="4639697"/>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INFOR_OrangeI_RGB-one line O-B.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352739" y="6270520"/>
            <a:ext cx="2750820" cy="4705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8" name="Picture 7" descr="Gradients-RGB-ischoolbldg.jpg"/>
          <p:cNvPicPr>
            <a:picLocks noChangeAspect="1"/>
          </p:cNvPicPr>
          <p:nvPr userDrawn="1"/>
        </p:nvPicPr>
        <p:blipFill>
          <a:blip r:embed="rId2"/>
          <a:srcRect l="15000" r="10000"/>
          <a:stretch>
            <a:fillRect/>
          </a:stretch>
        </p:blipFill>
        <p:spPr>
          <a:xfrm>
            <a:off x="0" y="0"/>
            <a:ext cx="9152517" cy="6858000"/>
          </a:xfrm>
          <a:prstGeom prst="rect">
            <a:avLst/>
          </a:prstGeom>
        </p:spPr>
      </p:pic>
      <p:sp>
        <p:nvSpPr>
          <p:cNvPr id="7" name="Rectangle 6"/>
          <p:cNvSpPr/>
          <p:nvPr userDrawn="1"/>
        </p:nvSpPr>
        <p:spPr>
          <a:xfrm>
            <a:off x="0" y="0"/>
            <a:ext cx="5521599" cy="6858000"/>
          </a:xfrm>
          <a:prstGeom prst="rect">
            <a:avLst/>
          </a:prstGeom>
          <a:gradFill flip="none" rotWithShape="1">
            <a:gsLst>
              <a:gs pos="0">
                <a:srgbClr val="132980">
                  <a:alpha val="73000"/>
                </a:srgbClr>
              </a:gs>
              <a:gs pos="100000">
                <a:srgbClr val="FF4B2E">
                  <a:alpha val="0"/>
                </a:srgb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350840" y="2871196"/>
            <a:ext cx="8361895" cy="1387928"/>
          </a:xfrm>
          <a:prstGeom prst="rect">
            <a:avLst/>
          </a:prstGeom>
        </p:spPr>
        <p:txBody>
          <a:bodyPr/>
          <a:lstStyle>
            <a:lvl1pPr algn="l">
              <a:defRPr>
                <a:solidFill>
                  <a:schemeClr val="bg1"/>
                </a:solidFill>
              </a:defRPr>
            </a:lvl1pPr>
          </a:lstStyle>
          <a:p>
            <a:r>
              <a:rPr lang="en-US" dirty="0"/>
              <a:t>Click to edit Master title style</a:t>
            </a:r>
          </a:p>
        </p:txBody>
      </p:sp>
      <p:pic>
        <p:nvPicPr>
          <p:cNvPr id="12" name="Picture 11" descr="iSchool_horizontal-wordmark_reverse_INFOR_FullColor_RGB.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53898" y="6186773"/>
            <a:ext cx="3075940" cy="488950"/>
          </a:xfrm>
          <a:prstGeom prst="rect">
            <a:avLst/>
          </a:prstGeom>
        </p:spPr>
      </p:pic>
      <p:pic>
        <p:nvPicPr>
          <p:cNvPr id="13" name="Picture 12"/>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4693026" y="6247848"/>
            <a:ext cx="4000500" cy="2413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4" name="Rectangle 3"/>
          <p:cNvSpPr/>
          <p:nvPr userDrawn="1"/>
        </p:nvSpPr>
        <p:spPr>
          <a:xfrm>
            <a:off x="-6414" y="0"/>
            <a:ext cx="9150684" cy="6858000"/>
          </a:xfrm>
          <a:prstGeom prst="rect">
            <a:avLst/>
          </a:prstGeom>
          <a:solidFill>
            <a:srgbClr val="13294B"/>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2" name="Title 1"/>
          <p:cNvSpPr>
            <a:spLocks noGrp="1"/>
          </p:cNvSpPr>
          <p:nvPr>
            <p:ph type="title"/>
          </p:nvPr>
        </p:nvSpPr>
        <p:spPr>
          <a:xfrm>
            <a:off x="353898" y="2141241"/>
            <a:ext cx="8192940" cy="1325563"/>
          </a:xfrm>
          <a:prstGeom prst="rect">
            <a:avLst/>
          </a:prstGeom>
        </p:spPr>
        <p:txBody>
          <a:bodyPr anchor="ctr"/>
          <a:lstStyle>
            <a:lvl1pPr algn="l">
              <a:defRPr>
                <a:solidFill>
                  <a:srgbClr val="FFFFFF"/>
                </a:solidFill>
              </a:defRPr>
            </a:lvl1pPr>
          </a:lstStyle>
          <a:p>
            <a:r>
              <a:rPr lang="en-US" dirty="0"/>
              <a:t>Click to edit Master title style</a:t>
            </a:r>
          </a:p>
        </p:txBody>
      </p:sp>
      <p:pic>
        <p:nvPicPr>
          <p:cNvPr id="10" name="Picture 9" descr="iSchool_horizontal-wordmark_reverse_INFOR_FullColor_RGB.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53898" y="6186773"/>
            <a:ext cx="3075940" cy="488950"/>
          </a:xfrm>
          <a:prstGeom prst="rect">
            <a:avLst/>
          </a:prstGeom>
        </p:spPr>
      </p:pic>
      <p:pic>
        <p:nvPicPr>
          <p:cNvPr id="11" name="Picture 10"/>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4693026" y="6247848"/>
            <a:ext cx="4000500" cy="2413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4" name="Rectangle 3"/>
          <p:cNvSpPr/>
          <p:nvPr userDrawn="1"/>
        </p:nvSpPr>
        <p:spPr>
          <a:xfrm>
            <a:off x="0" y="-1"/>
            <a:ext cx="9144000" cy="6858001"/>
          </a:xfrm>
          <a:prstGeom prst="rect">
            <a:avLst/>
          </a:prstGeom>
          <a:solidFill>
            <a:srgbClr val="FF492E"/>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2" name="Title 1"/>
          <p:cNvSpPr>
            <a:spLocks noGrp="1"/>
          </p:cNvSpPr>
          <p:nvPr>
            <p:ph type="title"/>
          </p:nvPr>
        </p:nvSpPr>
        <p:spPr>
          <a:xfrm>
            <a:off x="354369" y="2330173"/>
            <a:ext cx="8322906" cy="1325563"/>
          </a:xfrm>
          <a:prstGeom prst="rect">
            <a:avLst/>
          </a:prstGeom>
        </p:spPr>
        <p:txBody>
          <a:bodyPr/>
          <a:lstStyle>
            <a:lvl1pPr algn="l">
              <a:defRPr>
                <a:solidFill>
                  <a:schemeClr val="bg1"/>
                </a:solidFill>
              </a:defRPr>
            </a:lvl1pPr>
          </a:lstStyle>
          <a:p>
            <a:r>
              <a:rPr lang="en-US" dirty="0"/>
              <a:t>Click to edit Master title style</a:t>
            </a:r>
          </a:p>
        </p:txBody>
      </p:sp>
      <p:pic>
        <p:nvPicPr>
          <p:cNvPr id="6" name="Picture 5" descr="INFOR_OrangeI_RGB-one line-blue.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54368" y="6165836"/>
            <a:ext cx="3040380" cy="520065"/>
          </a:xfrm>
          <a:prstGeom prst="rect">
            <a:avLst/>
          </a:prstGeom>
        </p:spPr>
      </p:pic>
      <p:pic>
        <p:nvPicPr>
          <p:cNvPr id="9" name="Picture 8"/>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4693026" y="6247848"/>
            <a:ext cx="4000500" cy="2413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6" name="Picture 5" descr="Slide01R-globe 3.jpg"/>
          <p:cNvPicPr>
            <a:picLocks noChangeAspect="1"/>
          </p:cNvPicPr>
          <p:nvPr userDrawn="1"/>
        </p:nvPicPr>
        <p:blipFill>
          <a:blip r:embed="rId2"/>
          <a:srcRect l="11524" r="12964"/>
          <a:stretch>
            <a:fillRect/>
          </a:stretch>
        </p:blipFill>
        <p:spPr>
          <a:xfrm>
            <a:off x="-6265" y="1"/>
            <a:ext cx="9159672" cy="6858000"/>
          </a:xfrm>
          <a:prstGeom prst="rect">
            <a:avLst/>
          </a:prstGeom>
        </p:spPr>
      </p:pic>
      <p:sp>
        <p:nvSpPr>
          <p:cNvPr id="2" name="Title 1"/>
          <p:cNvSpPr>
            <a:spLocks noGrp="1"/>
          </p:cNvSpPr>
          <p:nvPr>
            <p:ph type="title"/>
          </p:nvPr>
        </p:nvSpPr>
        <p:spPr>
          <a:xfrm>
            <a:off x="355988" y="3208421"/>
            <a:ext cx="8331124" cy="1143000"/>
          </a:xfrm>
          <a:prstGeom prst="rect">
            <a:avLst/>
          </a:prstGeom>
        </p:spPr>
        <p:txBody>
          <a:bodyPr vert="horz"/>
          <a:lstStyle>
            <a:lvl1pPr algn="l">
              <a:defRPr>
                <a:solidFill>
                  <a:schemeClr val="bg1"/>
                </a:solidFill>
              </a:defRPr>
            </a:lvl1pPr>
          </a:lstStyle>
          <a:p>
            <a:r>
              <a:rPr lang="en-US" dirty="0"/>
              <a:t>Click to edit Master title style</a:t>
            </a:r>
          </a:p>
        </p:txBody>
      </p:sp>
      <p:pic>
        <p:nvPicPr>
          <p:cNvPr id="11" name="Picture 10" descr="iSchool_horizontal-wordmark_reverse_INFOR_FullColor_RGB.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53898" y="6186773"/>
            <a:ext cx="3075940" cy="488950"/>
          </a:xfrm>
          <a:prstGeom prst="rect">
            <a:avLst/>
          </a:prstGeom>
        </p:spPr>
      </p:pic>
      <p:pic>
        <p:nvPicPr>
          <p:cNvPr id="12" name="Picture 11"/>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4693026" y="6247848"/>
            <a:ext cx="4000500" cy="2413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838" y="1055661"/>
            <a:ext cx="8335962" cy="1055027"/>
          </a:xfrm>
        </p:spPr>
        <p:txBody>
          <a:bodyPr/>
          <a:lstStyle/>
          <a:p>
            <a:r>
              <a:rPr lang="en-US" dirty="0"/>
              <a:t>Click to edit Master title style</a:t>
            </a:r>
          </a:p>
        </p:txBody>
      </p:sp>
      <p:sp>
        <p:nvSpPr>
          <p:cNvPr id="3" name="Content Placeholder 2"/>
          <p:cNvSpPr>
            <a:spLocks noGrp="1"/>
          </p:cNvSpPr>
          <p:nvPr>
            <p:ph idx="1"/>
          </p:nvPr>
        </p:nvSpPr>
        <p:spPr>
          <a:xfrm>
            <a:off x="350838" y="2110690"/>
            <a:ext cx="8335962" cy="44319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6" name="Picture 5" descr="Slide01R-globe 3.jpg"/>
          <p:cNvPicPr>
            <a:picLocks noChangeAspect="1"/>
          </p:cNvPicPr>
          <p:nvPr userDrawn="1"/>
        </p:nvPicPr>
        <p:blipFill>
          <a:blip r:embed="rId2"/>
          <a:srcRect l="11524" r="12964"/>
          <a:stretch>
            <a:fillRect/>
          </a:stretch>
        </p:blipFill>
        <p:spPr>
          <a:xfrm>
            <a:off x="-6265" y="1"/>
            <a:ext cx="9159672" cy="6858000"/>
          </a:xfrm>
          <a:prstGeom prst="rect">
            <a:avLst/>
          </a:prstGeom>
        </p:spPr>
      </p:pic>
      <p:sp>
        <p:nvSpPr>
          <p:cNvPr id="2" name="Title 1"/>
          <p:cNvSpPr>
            <a:spLocks noGrp="1"/>
          </p:cNvSpPr>
          <p:nvPr>
            <p:ph type="title"/>
          </p:nvPr>
        </p:nvSpPr>
        <p:spPr>
          <a:xfrm>
            <a:off x="355988" y="3208421"/>
            <a:ext cx="8331124" cy="1143000"/>
          </a:xfrm>
          <a:prstGeom prst="rect">
            <a:avLst/>
          </a:prstGeom>
        </p:spPr>
        <p:txBody>
          <a:bodyPr vert="horz"/>
          <a:lstStyle>
            <a:lvl1pPr algn="l">
              <a:defRPr>
                <a:solidFill>
                  <a:schemeClr val="bg1"/>
                </a:solidFill>
              </a:defRPr>
            </a:lvl1pPr>
          </a:lstStyle>
          <a:p>
            <a:r>
              <a:rPr lang="en-US" dirty="0"/>
              <a:t>Click to edit Master title style</a:t>
            </a:r>
          </a:p>
        </p:txBody>
      </p:sp>
      <p:pic>
        <p:nvPicPr>
          <p:cNvPr id="11" name="Picture 10" descr="iSchool_horizontal-wordmark_reverse_INFOR_FullColor_RGB.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53898" y="6186773"/>
            <a:ext cx="3075940" cy="488950"/>
          </a:xfrm>
          <a:prstGeom prst="rect">
            <a:avLst/>
          </a:prstGeom>
        </p:spPr>
      </p:pic>
      <p:pic>
        <p:nvPicPr>
          <p:cNvPr id="12" name="Picture 11"/>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4693026" y="6247848"/>
            <a:ext cx="4000500" cy="241300"/>
          </a:xfrm>
          <a:prstGeom prst="rect">
            <a:avLst/>
          </a:prstGeom>
        </p:spPr>
      </p:pic>
    </p:spTree>
    <p:extLst>
      <p:ext uri="{BB962C8B-B14F-4D97-AF65-F5344CB8AC3E}">
        <p14:creationId xmlns:p14="http://schemas.microsoft.com/office/powerpoint/2010/main" val="1458462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Rectangle 3"/>
          <p:cNvSpPr/>
          <p:nvPr userDrawn="1"/>
        </p:nvSpPr>
        <p:spPr>
          <a:xfrm>
            <a:off x="0" y="6134100"/>
            <a:ext cx="9144000" cy="723901"/>
          </a:xfrm>
          <a:prstGeom prst="rect">
            <a:avLst/>
          </a:prstGeom>
          <a:solidFill>
            <a:srgbClr val="13294B"/>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a:p>
        </p:txBody>
      </p:sp>
      <p:sp>
        <p:nvSpPr>
          <p:cNvPr id="6" name="Title 1">
            <a:extLst>
              <a:ext uri="{FF2B5EF4-FFF2-40B4-BE49-F238E27FC236}">
                <a16:creationId xmlns:a16="http://schemas.microsoft.com/office/drawing/2014/main" id="{649C4261-61FB-7142-9417-2F78D3797632}"/>
              </a:ext>
            </a:extLst>
          </p:cNvPr>
          <p:cNvSpPr>
            <a:spLocks noGrp="1"/>
          </p:cNvSpPr>
          <p:nvPr>
            <p:ph type="title" hasCustomPrompt="1"/>
          </p:nvPr>
        </p:nvSpPr>
        <p:spPr>
          <a:xfrm>
            <a:off x="350838" y="338668"/>
            <a:ext cx="8326438" cy="1352021"/>
          </a:xfrm>
        </p:spPr>
        <p:txBody>
          <a:bodyPr/>
          <a:lstStyle>
            <a:lvl1pPr algn="l">
              <a:defRPr b="1" i="0">
                <a:solidFill>
                  <a:srgbClr val="E84A27"/>
                </a:solidFill>
                <a:latin typeface="Calibri"/>
                <a:cs typeface="Calibri"/>
              </a:defRPr>
            </a:lvl1pPr>
          </a:lstStyle>
          <a:p>
            <a:r>
              <a:rPr lang="en-US" dirty="0"/>
              <a:t>Click to edit title</a:t>
            </a:r>
          </a:p>
        </p:txBody>
      </p:sp>
      <p:sp>
        <p:nvSpPr>
          <p:cNvPr id="7" name="Content Placeholder 2">
            <a:extLst>
              <a:ext uri="{FF2B5EF4-FFF2-40B4-BE49-F238E27FC236}">
                <a16:creationId xmlns:a16="http://schemas.microsoft.com/office/drawing/2014/main" id="{AB412F32-5110-BE43-86BA-CB778EC424F5}"/>
              </a:ext>
            </a:extLst>
          </p:cNvPr>
          <p:cNvSpPr>
            <a:spLocks noGrp="1"/>
          </p:cNvSpPr>
          <p:nvPr>
            <p:ph idx="1"/>
          </p:nvPr>
        </p:nvSpPr>
        <p:spPr>
          <a:xfrm>
            <a:off x="350841" y="1690690"/>
            <a:ext cx="8326437" cy="4226383"/>
          </a:xfrm>
        </p:spPr>
        <p:txBody>
          <a:bodyPr/>
          <a:lstStyle>
            <a:lvl1pPr>
              <a:defRPr>
                <a:solidFill>
                  <a:srgbClr val="13294B"/>
                </a:solidFill>
              </a:defRPr>
            </a:lvl1pPr>
            <a:lvl2pPr>
              <a:defRPr>
                <a:solidFill>
                  <a:srgbClr val="13294B"/>
                </a:solidFill>
              </a:defRPr>
            </a:lvl2pPr>
            <a:lvl3pPr>
              <a:defRPr>
                <a:solidFill>
                  <a:srgbClr val="13294B"/>
                </a:solidFill>
              </a:defRPr>
            </a:lvl3pPr>
            <a:lvl4pPr>
              <a:defRPr>
                <a:solidFill>
                  <a:srgbClr val="13294B"/>
                </a:solidFill>
              </a:defRPr>
            </a:lvl4pPr>
            <a:lvl5pPr>
              <a:defRPr>
                <a:solidFill>
                  <a:srgbClr val="13294B"/>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descr="iSchool_horizontal-wordmark_reverse_INFOR_FullColor_RGB.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54671" y="6264957"/>
            <a:ext cx="3075940" cy="488950"/>
          </a:xfrm>
          <a:prstGeom prst="rect">
            <a:avLst/>
          </a:prstGeom>
        </p:spPr>
      </p:pic>
      <p:pic>
        <p:nvPicPr>
          <p:cNvPr id="8" name="Picture 7"/>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4685851" y="6336241"/>
            <a:ext cx="4000500" cy="2413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6.xml"/><Relationship Id="rId6" Type="http://schemas.openxmlformats.org/officeDocument/2006/relationships/image" Target="../media/image3.pdf"/><Relationship Id="rId5" Type="http://schemas.openxmlformats.org/officeDocument/2006/relationships/image" Target="../media/image2.png"/><Relationship Id="rId4" Type="http://schemas.openxmlformats.org/officeDocument/2006/relationships/image" Target="../media/image2.pdf"/></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heme" Target="../theme/theme3.xml"/><Relationship Id="rId7" Type="http://schemas.openxmlformats.org/officeDocument/2006/relationships/image" Target="../media/image2.pdf"/><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pdf"/><Relationship Id="rId4" Type="http://schemas.openxmlformats.org/officeDocument/2006/relationships/image" Target="../media/image7.jpe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2" r:id="rId1"/>
    <p:sldLayoutId id="2147483696" r:id="rId2"/>
    <p:sldLayoutId id="2147483699" r:id="rId3"/>
    <p:sldLayoutId id="2147483701" r:id="rId4"/>
    <p:sldLayoutId id="2147483721"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Globe 2-orange.jpg"/>
          <p:cNvPicPr>
            <a:picLocks noChangeAspect="1"/>
          </p:cNvPicPr>
          <p:nvPr userDrawn="1"/>
        </p:nvPicPr>
        <p:blipFill>
          <a:blip r:embed="rId3"/>
          <a:srcRect t="32456" b="55943"/>
          <a:stretch>
            <a:fillRect/>
          </a:stretch>
        </p:blipFill>
        <p:spPr>
          <a:xfrm>
            <a:off x="0" y="-9167"/>
            <a:ext cx="9144000" cy="726945"/>
          </a:xfrm>
          <a:prstGeom prst="rect">
            <a:avLst/>
          </a:prstGeom>
        </p:spPr>
      </p:pic>
      <p:sp>
        <p:nvSpPr>
          <p:cNvPr id="2" name="Title Placeholder 1"/>
          <p:cNvSpPr>
            <a:spLocks noGrp="1"/>
          </p:cNvSpPr>
          <p:nvPr>
            <p:ph type="title"/>
          </p:nvPr>
        </p:nvSpPr>
        <p:spPr>
          <a:xfrm>
            <a:off x="350838" y="1067464"/>
            <a:ext cx="8335962" cy="100901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50838" y="2076482"/>
            <a:ext cx="8335962" cy="446613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6337300" y="3"/>
            <a:ext cx="2806700" cy="717776"/>
          </a:xfrm>
          <a:prstGeom prst="rect">
            <a:avLst/>
          </a:prstGeom>
          <a:gradFill>
            <a:gsLst>
              <a:gs pos="0">
                <a:srgbClr val="FF4B2E"/>
              </a:gs>
              <a:gs pos="100000">
                <a:srgbClr val="FF4B2E">
                  <a:alpha val="0"/>
                </a:srgbClr>
              </a:gs>
            </a:gsLst>
            <a:lin ang="1116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iSchool_horizontal-wordmark_reverse_INFOR_FullColor_RGB.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4"/>
              <a:stretch>
                <a:fillRect/>
              </a:stretch>
            </p:blipFill>
          </mc:Choice>
          <mc:Fallback>
            <p:blipFill>
              <a:blip r:embed="rId5"/>
              <a:stretch>
                <a:fillRect/>
              </a:stretch>
            </p:blipFill>
          </mc:Fallback>
        </mc:AlternateContent>
        <p:spPr>
          <a:xfrm>
            <a:off x="373818" y="116696"/>
            <a:ext cx="3075940" cy="488950"/>
          </a:xfrm>
          <a:prstGeom prst="rect">
            <a:avLst/>
          </a:prstGeom>
        </p:spPr>
      </p:pic>
      <p:pic>
        <p:nvPicPr>
          <p:cNvPr id="8" name="Picture 7"/>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6"/>
              <a:stretch>
                <a:fillRect/>
              </a:stretch>
            </p:blipFill>
          </mc:Choice>
          <mc:Fallback>
            <p:blipFill>
              <a:blip r:embed="rId7"/>
              <a:stretch>
                <a:fillRect/>
              </a:stretch>
            </p:blipFill>
          </mc:Fallback>
        </mc:AlternateContent>
        <p:spPr>
          <a:xfrm>
            <a:off x="4686300" y="256575"/>
            <a:ext cx="4000500" cy="241300"/>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457200" rtl="0" eaLnBrk="1" latinLnBrk="0" hangingPunct="1">
        <a:spcBef>
          <a:spcPct val="0"/>
        </a:spcBef>
        <a:buNone/>
        <a:defRPr sz="3800" b="1" i="0" kern="1200">
          <a:solidFill>
            <a:schemeClr val="tx1"/>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841" y="275167"/>
            <a:ext cx="8326437"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50841" y="1418167"/>
            <a:ext cx="8326437" cy="44844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Globe 2-orange.jpg"/>
          <p:cNvPicPr>
            <a:picLocks noChangeAspect="1"/>
          </p:cNvPicPr>
          <p:nvPr userDrawn="1"/>
        </p:nvPicPr>
        <p:blipFill>
          <a:blip r:embed="rId4"/>
          <a:srcRect t="32883" b="56370"/>
          <a:stretch>
            <a:fillRect/>
          </a:stretch>
        </p:blipFill>
        <p:spPr>
          <a:xfrm>
            <a:off x="0" y="6140450"/>
            <a:ext cx="9153203" cy="725848"/>
          </a:xfrm>
          <a:prstGeom prst="rect">
            <a:avLst/>
          </a:prstGeom>
        </p:spPr>
      </p:pic>
      <p:sp>
        <p:nvSpPr>
          <p:cNvPr id="11" name="Rectangle 10"/>
          <p:cNvSpPr/>
          <p:nvPr userDrawn="1"/>
        </p:nvSpPr>
        <p:spPr>
          <a:xfrm>
            <a:off x="6343650" y="6140451"/>
            <a:ext cx="2806700" cy="723900"/>
          </a:xfrm>
          <a:prstGeom prst="rect">
            <a:avLst/>
          </a:prstGeom>
          <a:gradFill>
            <a:gsLst>
              <a:gs pos="0">
                <a:srgbClr val="FF4B2E"/>
              </a:gs>
              <a:gs pos="100000">
                <a:srgbClr val="FF4B2E">
                  <a:alpha val="0"/>
                </a:srgbClr>
              </a:gs>
            </a:gsLst>
            <a:lin ang="1116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4686300" y="6323789"/>
            <a:ext cx="4000500" cy="241300"/>
          </a:xfrm>
          <a:prstGeom prst="rect">
            <a:avLst/>
          </a:prstGeom>
        </p:spPr>
      </p:pic>
      <p:pic>
        <p:nvPicPr>
          <p:cNvPr id="9" name="Picture 8" descr="iSchool_horizontal-wordmark_reverse_INFOR_FullColor_RGB.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7"/>
              <a:stretch>
                <a:fillRect/>
              </a:stretch>
            </p:blipFill>
          </mc:Choice>
          <mc:Fallback>
            <p:blipFill>
              <a:blip r:embed="rId8"/>
              <a:stretch>
                <a:fillRect/>
              </a:stretch>
            </p:blipFill>
          </mc:Fallback>
        </mc:AlternateContent>
        <p:spPr>
          <a:xfrm>
            <a:off x="354671" y="6264957"/>
            <a:ext cx="3075940" cy="488950"/>
          </a:xfrm>
          <a:prstGeom prst="rect">
            <a:avLst/>
          </a:prstGeom>
        </p:spPr>
      </p:pic>
    </p:spTree>
  </p:cSld>
  <p:clrMap bg1="lt1" tx1="dk1" bg2="lt2" tx2="dk2" accent1="accent1" accent2="accent2" accent3="accent3" accent4="accent4" accent5="accent5" accent6="accent6" hlink="hlink" folHlink="folHlink"/>
  <p:sldLayoutIdLst>
    <p:sldLayoutId id="2147483678" r:id="rId1"/>
    <p:sldLayoutId id="2147483723" r:id="rId2"/>
  </p:sldLayoutIdLst>
  <p:txStyles>
    <p:titleStyle>
      <a:lvl1pPr algn="l" defTabSz="457200" rtl="0" eaLnBrk="1" latinLnBrk="0" hangingPunct="1">
        <a:spcBef>
          <a:spcPct val="0"/>
        </a:spcBef>
        <a:buNone/>
        <a:defRPr sz="4000" b="1" i="0" kern="1200">
          <a:solidFill>
            <a:schemeClr val="tx1"/>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838" y="357104"/>
            <a:ext cx="8335962" cy="131718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50838" y="1674285"/>
            <a:ext cx="8335962" cy="45332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txStyles>
    <p:titleStyle>
      <a:lvl1pPr algn="l" defTabSz="4572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8DE3422-177B-8412-443B-3FE956050391}"/>
              </a:ext>
            </a:extLst>
          </p:cNvPr>
          <p:cNvSpPr/>
          <p:nvPr/>
        </p:nvSpPr>
        <p:spPr>
          <a:xfrm>
            <a:off x="424206" y="405353"/>
            <a:ext cx="8361895" cy="5618375"/>
          </a:xfrm>
          <a:prstGeom prst="rect">
            <a:avLst/>
          </a:prstGeom>
          <a:solidFill>
            <a:srgbClr val="00B0F0">
              <a:alpha val="1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7581" y="1461489"/>
            <a:ext cx="8361895" cy="1387928"/>
          </a:xfrm>
        </p:spPr>
        <p:txBody>
          <a:bodyPr/>
          <a:lstStyle/>
          <a:p>
            <a:r>
              <a:rPr lang="en-US" dirty="0"/>
              <a:t>Monte Carlo Simulation</a:t>
            </a:r>
            <a:br>
              <a:rPr lang="en-US" dirty="0"/>
            </a:br>
            <a:r>
              <a:rPr lang="en-US" dirty="0"/>
              <a:t>Duel in a game background</a:t>
            </a:r>
          </a:p>
        </p:txBody>
      </p:sp>
      <p:sp>
        <p:nvSpPr>
          <p:cNvPr id="4" name="Title 1">
            <a:extLst>
              <a:ext uri="{FF2B5EF4-FFF2-40B4-BE49-F238E27FC236}">
                <a16:creationId xmlns:a16="http://schemas.microsoft.com/office/drawing/2014/main" id="{27AC5D89-A22B-A5DD-B773-2E1CC0362FA6}"/>
              </a:ext>
            </a:extLst>
          </p:cNvPr>
          <p:cNvSpPr txBox="1">
            <a:spLocks/>
          </p:cNvSpPr>
          <p:nvPr/>
        </p:nvSpPr>
        <p:spPr>
          <a:xfrm>
            <a:off x="2837469" y="4366465"/>
            <a:ext cx="5882325" cy="1037284"/>
          </a:xfrm>
          <a:prstGeom prst="rect">
            <a:avLst/>
          </a:prstGeom>
        </p:spPr>
        <p:txBody>
          <a:bodyPr/>
          <a:lstStyle>
            <a:lvl1pPr algn="l" defTabSz="457200" rtl="0" eaLnBrk="1" latinLnBrk="0" hangingPunct="1">
              <a:spcBef>
                <a:spcPct val="0"/>
              </a:spcBef>
              <a:buNone/>
              <a:defRPr sz="4400" kern="1200">
                <a:solidFill>
                  <a:schemeClr val="bg1"/>
                </a:solidFill>
                <a:latin typeface="+mj-lt"/>
                <a:ea typeface="+mj-ea"/>
                <a:cs typeface="+mj-cs"/>
              </a:defRPr>
            </a:lvl1pPr>
          </a:lstStyle>
          <a:p>
            <a:pPr algn="r"/>
            <a:r>
              <a:rPr lang="en-US" sz="2400" dirty="0"/>
              <a:t>Group Member:</a:t>
            </a:r>
          </a:p>
          <a:p>
            <a:pPr algn="r"/>
            <a:r>
              <a:rPr lang="en-US" sz="2400" dirty="0"/>
              <a:t>Bill Ho Nam Wong</a:t>
            </a:r>
          </a:p>
          <a:p>
            <a:pPr algn="r"/>
            <a:r>
              <a:rPr lang="en-US" sz="2400" dirty="0"/>
              <a:t>Beihua Wang</a:t>
            </a:r>
          </a:p>
        </p:txBody>
      </p:sp>
      <p:sp>
        <p:nvSpPr>
          <p:cNvPr id="5" name="Title 1">
            <a:extLst>
              <a:ext uri="{FF2B5EF4-FFF2-40B4-BE49-F238E27FC236}">
                <a16:creationId xmlns:a16="http://schemas.microsoft.com/office/drawing/2014/main" id="{A792E901-2A47-4E81-1700-1F84B2213617}"/>
              </a:ext>
            </a:extLst>
          </p:cNvPr>
          <p:cNvSpPr txBox="1">
            <a:spLocks/>
          </p:cNvSpPr>
          <p:nvPr/>
        </p:nvSpPr>
        <p:spPr>
          <a:xfrm>
            <a:off x="952107" y="3061688"/>
            <a:ext cx="6777871" cy="1037285"/>
          </a:xfrm>
          <a:prstGeom prst="rect">
            <a:avLst/>
          </a:prstGeom>
        </p:spPr>
        <p:txBody>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2400" dirty="0"/>
              <a:t>Game Engine: 		Dota2 (Dota2 based RPG)</a:t>
            </a:r>
          </a:p>
          <a:p>
            <a:r>
              <a:rPr lang="en-US" sz="2400" dirty="0"/>
              <a:t>Map Name:  		Battle of Mirkwood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Variables</a:t>
            </a:r>
            <a:endParaRPr lang="en-US" sz="3200" dirty="0"/>
          </a:p>
        </p:txBody>
      </p:sp>
      <p:sp>
        <p:nvSpPr>
          <p:cNvPr id="3" name="Content Placeholder 2"/>
          <p:cNvSpPr>
            <a:spLocks noGrp="1"/>
          </p:cNvSpPr>
          <p:nvPr>
            <p:ph idx="1"/>
          </p:nvPr>
        </p:nvSpPr>
        <p:spPr/>
        <p:txBody>
          <a:bodyPr>
            <a:normAutofit lnSpcReduction="10000"/>
          </a:bodyPr>
          <a:lstStyle/>
          <a:p>
            <a:r>
              <a:rPr lang="en-US" sz="2800" dirty="0"/>
              <a:t>Variables with Randomness</a:t>
            </a:r>
          </a:p>
          <a:p>
            <a:pPr lvl="1"/>
            <a:r>
              <a:rPr lang="en-US" sz="2400" dirty="0"/>
              <a:t>What combination of Skill Books the player will get is randomly decided, it means:</a:t>
            </a:r>
          </a:p>
          <a:p>
            <a:pPr lvl="2"/>
            <a:r>
              <a:rPr lang="en-US" dirty="0"/>
              <a:t>What Skill the player will learn</a:t>
            </a:r>
          </a:p>
          <a:p>
            <a:pPr lvl="2"/>
            <a:r>
              <a:rPr lang="en-US" dirty="0"/>
              <a:t>The Skill Level is also randomly decided</a:t>
            </a:r>
          </a:p>
          <a:p>
            <a:pPr lvl="1"/>
            <a:r>
              <a:rPr lang="en-US" sz="2400" dirty="0"/>
              <a:t>When attack, the damage of hero has a range</a:t>
            </a:r>
            <a:br>
              <a:rPr lang="en-US" sz="2400" dirty="0"/>
            </a:br>
            <a:r>
              <a:rPr lang="en-US" sz="2400" dirty="0"/>
              <a:t>E.g., Monkey King damage at level1:   51~55</a:t>
            </a:r>
          </a:p>
          <a:p>
            <a:pPr lvl="1"/>
            <a:r>
              <a:rPr lang="en-US" sz="2400" dirty="0"/>
              <a:t>Most skills will let the attack hero deal extra damage to that hit; Whether or not the skill effect is triggered is randomly decided.</a:t>
            </a:r>
          </a:p>
          <a:p>
            <a:pPr lvl="1"/>
            <a:r>
              <a:rPr lang="en-US" sz="2400" dirty="0"/>
              <a:t>What main skill the players will get</a:t>
            </a:r>
          </a:p>
        </p:txBody>
      </p:sp>
      <p:sp>
        <p:nvSpPr>
          <p:cNvPr id="4" name="矩形 3">
            <a:extLst>
              <a:ext uri="{FF2B5EF4-FFF2-40B4-BE49-F238E27FC236}">
                <a16:creationId xmlns:a16="http://schemas.microsoft.com/office/drawing/2014/main" id="{5A442AD6-D4C9-8B46-5685-4C331B8BEC38}"/>
              </a:ext>
            </a:extLst>
          </p:cNvPr>
          <p:cNvSpPr/>
          <p:nvPr/>
        </p:nvSpPr>
        <p:spPr>
          <a:xfrm>
            <a:off x="4822257" y="106724"/>
            <a:ext cx="4221159" cy="16931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2400" dirty="0"/>
              <a:t>Example:</a:t>
            </a:r>
          </a:p>
          <a:p>
            <a:r>
              <a:rPr lang="en-US" altLang="zh-CN" sz="2400" dirty="0"/>
              <a:t>[2, 5, 2, 3, 0 ,1, 2, 2, 2, 1, 2]</a:t>
            </a:r>
          </a:p>
          <a:p>
            <a:r>
              <a:rPr lang="en-US" altLang="zh-CN" sz="2400" dirty="0"/>
              <a:t>Learn Level5, Level3 skill</a:t>
            </a:r>
            <a:br>
              <a:rPr lang="en-US" altLang="zh-CN" sz="2400" dirty="0"/>
            </a:br>
            <a:r>
              <a:rPr lang="en-US" altLang="zh-CN" sz="2400" dirty="0"/>
              <a:t>Randomly pick two Level2 Skills</a:t>
            </a:r>
            <a:endParaRPr lang="zh-CN" altLang="en-US" sz="2400" dirty="0"/>
          </a:p>
        </p:txBody>
      </p:sp>
    </p:spTree>
    <p:extLst>
      <p:ext uri="{BB962C8B-B14F-4D97-AF65-F5344CB8AC3E}">
        <p14:creationId xmlns:p14="http://schemas.microsoft.com/office/powerpoint/2010/main" val="1831075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38" y="945988"/>
            <a:ext cx="8331124" cy="1143000"/>
          </a:xfrm>
        </p:spPr>
        <p:txBody>
          <a:bodyPr/>
          <a:lstStyle/>
          <a:p>
            <a:r>
              <a:rPr lang="en-US" dirty="0"/>
              <a:t>Coding</a:t>
            </a:r>
          </a:p>
        </p:txBody>
      </p:sp>
      <p:sp>
        <p:nvSpPr>
          <p:cNvPr id="3" name="Title 1">
            <a:extLst>
              <a:ext uri="{FF2B5EF4-FFF2-40B4-BE49-F238E27FC236}">
                <a16:creationId xmlns:a16="http://schemas.microsoft.com/office/drawing/2014/main" id="{B06FF101-FF53-5444-421D-8F3E7544BD4D}"/>
              </a:ext>
            </a:extLst>
          </p:cNvPr>
          <p:cNvSpPr txBox="1">
            <a:spLocks/>
          </p:cNvSpPr>
          <p:nvPr/>
        </p:nvSpPr>
        <p:spPr>
          <a:xfrm>
            <a:off x="406438" y="3651481"/>
            <a:ext cx="5202510" cy="2014028"/>
          </a:xfrm>
          <a:prstGeom prst="rect">
            <a:avLst/>
          </a:prstGeom>
        </p:spPr>
        <p:txBody>
          <a:bodyPr vert="horz"/>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2800" dirty="0"/>
              <a:t>Class</a:t>
            </a:r>
          </a:p>
          <a:p>
            <a:r>
              <a:rPr lang="en-US" sz="2800" dirty="0"/>
              <a:t>Main Function</a:t>
            </a:r>
          </a:p>
        </p:txBody>
      </p:sp>
    </p:spTree>
    <p:extLst>
      <p:ext uri="{BB962C8B-B14F-4D97-AF65-F5344CB8AC3E}">
        <p14:creationId xmlns:p14="http://schemas.microsoft.com/office/powerpoint/2010/main" val="50437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Class and Functions</a:t>
            </a:r>
          </a:p>
        </p:txBody>
      </p:sp>
      <p:sp>
        <p:nvSpPr>
          <p:cNvPr id="3" name="Content Placeholder 2"/>
          <p:cNvSpPr>
            <a:spLocks noGrp="1"/>
          </p:cNvSpPr>
          <p:nvPr>
            <p:ph idx="1"/>
          </p:nvPr>
        </p:nvSpPr>
        <p:spPr/>
        <p:txBody>
          <a:bodyPr>
            <a:normAutofit/>
          </a:bodyPr>
          <a:lstStyle/>
          <a:p>
            <a:r>
              <a:rPr lang="en-US" sz="2800" dirty="0"/>
              <a:t>Father Class: Hero</a:t>
            </a:r>
          </a:p>
          <a:p>
            <a:pPr lvl="1"/>
            <a:r>
              <a:rPr lang="en-US" sz="2400" dirty="0"/>
              <a:t>Each Hero Model is a child class of Hero</a:t>
            </a:r>
          </a:p>
          <a:p>
            <a:pPr lvl="1"/>
            <a:r>
              <a:rPr lang="en-US" sz="2400" dirty="0"/>
              <a:t>Including: Monkey King, Life Stealer, Bounty Hunter etc.</a:t>
            </a:r>
          </a:p>
          <a:p>
            <a:r>
              <a:rPr lang="en-US" sz="2800" dirty="0"/>
              <a:t>Class Function:</a:t>
            </a:r>
          </a:p>
          <a:p>
            <a:pPr lvl="1"/>
            <a:r>
              <a:rPr lang="en-US" sz="2400" dirty="0"/>
              <a:t>Learn Skills</a:t>
            </a:r>
          </a:p>
          <a:p>
            <a:pPr lvl="1"/>
            <a:r>
              <a:rPr lang="en-US" sz="2400" dirty="0"/>
              <a:t>Set Fixed Attributes (Level, etc.)</a:t>
            </a:r>
          </a:p>
          <a:p>
            <a:pPr lvl="1"/>
            <a:r>
              <a:rPr lang="en-US" sz="2400" dirty="0"/>
              <a:t>Equip/Unequip Items</a:t>
            </a:r>
          </a:p>
          <a:p>
            <a:pPr lvl="1"/>
            <a:r>
              <a:rPr lang="en-US" sz="2400" dirty="0"/>
              <a:t>Calculate Hero Status</a:t>
            </a:r>
          </a:p>
          <a:p>
            <a:pPr lvl="1"/>
            <a:r>
              <a:rPr lang="en-US" sz="2400" dirty="0"/>
              <a:t>Take Damage &amp; </a:t>
            </a:r>
            <a:r>
              <a:rPr lang="en-US" sz="2400" dirty="0" err="1"/>
              <a:t>Debuff</a:t>
            </a:r>
            <a:endParaRPr lang="en-US" sz="2400" dirty="0"/>
          </a:p>
        </p:txBody>
      </p:sp>
    </p:spTree>
    <p:extLst>
      <p:ext uri="{BB962C8B-B14F-4D97-AF65-F5344CB8AC3E}">
        <p14:creationId xmlns:p14="http://schemas.microsoft.com/office/powerpoint/2010/main" val="349180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Main Function: </a:t>
            </a:r>
          </a:p>
        </p:txBody>
      </p:sp>
      <p:sp>
        <p:nvSpPr>
          <p:cNvPr id="3" name="Content Placeholder 2"/>
          <p:cNvSpPr>
            <a:spLocks noGrp="1"/>
          </p:cNvSpPr>
          <p:nvPr>
            <p:ph idx="1"/>
          </p:nvPr>
        </p:nvSpPr>
        <p:spPr>
          <a:xfrm>
            <a:off x="350841" y="1418167"/>
            <a:ext cx="8868573" cy="5029767"/>
          </a:xfrm>
        </p:spPr>
        <p:txBody>
          <a:bodyPr>
            <a:noAutofit/>
          </a:bodyPr>
          <a:lstStyle/>
          <a:p>
            <a:r>
              <a:rPr lang="en-US" sz="2000" dirty="0"/>
              <a:t>Initialize </a:t>
            </a:r>
            <a:r>
              <a:rPr lang="en-US" sz="2000" b="1" dirty="0"/>
              <a:t>Hero_1</a:t>
            </a:r>
            <a:r>
              <a:rPr lang="en-US" sz="2000" dirty="0"/>
              <a:t>, </a:t>
            </a:r>
            <a:r>
              <a:rPr lang="en-US" sz="2000" b="1" dirty="0"/>
              <a:t>Hero_2</a:t>
            </a:r>
            <a:r>
              <a:rPr lang="en-US" sz="2000" dirty="0"/>
              <a:t>, Setting Status </a:t>
            </a:r>
            <a:r>
              <a:rPr lang="en-US" sz="2000" i="1" dirty="0"/>
              <a:t>(Items, Level, etc.)</a:t>
            </a:r>
          </a:p>
          <a:p>
            <a:r>
              <a:rPr lang="en-US" sz="2000" dirty="0"/>
              <a:t>Simulation Loop of 1000</a:t>
            </a:r>
          </a:p>
          <a:p>
            <a:pPr lvl="1"/>
            <a:r>
              <a:rPr lang="en-US" sz="2000" dirty="0"/>
              <a:t>Roll </a:t>
            </a:r>
            <a:r>
              <a:rPr lang="en-US" sz="2000" b="1" dirty="0"/>
              <a:t>Skill Books (Randomness)</a:t>
            </a:r>
          </a:p>
          <a:p>
            <a:pPr lvl="1"/>
            <a:r>
              <a:rPr lang="en-US" sz="2000" b="1" dirty="0"/>
              <a:t>Duel</a:t>
            </a:r>
            <a:r>
              <a:rPr lang="en-US" sz="2000" dirty="0"/>
              <a:t>(Hero_1, Hero_2)</a:t>
            </a:r>
          </a:p>
          <a:p>
            <a:pPr lvl="2"/>
            <a:r>
              <a:rPr lang="en-US" sz="2000" dirty="0"/>
              <a:t>Long-lasting Skills take effect (Armor Corruption etc.)</a:t>
            </a:r>
          </a:p>
          <a:p>
            <a:pPr lvl="2"/>
            <a:r>
              <a:rPr lang="en-US" sz="2000" dirty="0"/>
              <a:t>While True: </a:t>
            </a:r>
            <a:r>
              <a:rPr lang="en-US" sz="2000" b="1" dirty="0"/>
              <a:t>Attack</a:t>
            </a:r>
            <a:r>
              <a:rPr lang="en-US" sz="2000" dirty="0"/>
              <a:t>(Hero_1, Hero_2)</a:t>
            </a:r>
          </a:p>
          <a:p>
            <a:pPr lvl="3"/>
            <a:r>
              <a:rPr lang="en-US" dirty="0"/>
              <a:t>Un-evadable Damage </a:t>
            </a:r>
            <a:r>
              <a:rPr lang="en-US" i="1" dirty="0"/>
              <a:t>(Smash etc.)</a:t>
            </a:r>
            <a:r>
              <a:rPr lang="en-US" sz="2000" b="1" dirty="0"/>
              <a:t> (Randomness)</a:t>
            </a:r>
            <a:endParaRPr lang="en-US" i="1" dirty="0"/>
          </a:p>
          <a:p>
            <a:pPr lvl="3"/>
            <a:r>
              <a:rPr lang="en-US" dirty="0"/>
              <a:t>The Attack missed target?</a:t>
            </a:r>
            <a:r>
              <a:rPr lang="en-US" sz="2000" b="1" dirty="0"/>
              <a:t> (Randomness)</a:t>
            </a:r>
            <a:endParaRPr lang="en-US" dirty="0"/>
          </a:p>
          <a:p>
            <a:pPr lvl="4"/>
            <a:r>
              <a:rPr lang="en-US" dirty="0"/>
              <a:t>Attack Damage and Attack Attachment Damage </a:t>
            </a:r>
            <a:r>
              <a:rPr lang="en-US" b="1" dirty="0"/>
              <a:t>(Randomness)</a:t>
            </a:r>
          </a:p>
          <a:p>
            <a:pPr lvl="4"/>
            <a:r>
              <a:rPr lang="en-US" dirty="0"/>
              <a:t>Reflected Damage to Attacker</a:t>
            </a:r>
          </a:p>
          <a:p>
            <a:pPr lvl="3"/>
            <a:r>
              <a:rPr lang="en-US" dirty="0"/>
              <a:t>Damage Calculate</a:t>
            </a:r>
          </a:p>
          <a:p>
            <a:pPr lvl="3"/>
            <a:r>
              <a:rPr lang="en-US" dirty="0"/>
              <a:t>If one side HP &lt;= 0</a:t>
            </a:r>
          </a:p>
          <a:p>
            <a:pPr lvl="4"/>
            <a:r>
              <a:rPr lang="en-US" dirty="0"/>
              <a:t>Break</a:t>
            </a:r>
          </a:p>
        </p:txBody>
      </p:sp>
    </p:spTree>
    <p:extLst>
      <p:ext uri="{BB962C8B-B14F-4D97-AF65-F5344CB8AC3E}">
        <p14:creationId xmlns:p14="http://schemas.microsoft.com/office/powerpoint/2010/main" val="1689645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38" y="945988"/>
            <a:ext cx="8331124" cy="1143000"/>
          </a:xfrm>
        </p:spPr>
        <p:txBody>
          <a:bodyPr/>
          <a:lstStyle/>
          <a:p>
            <a:r>
              <a:rPr lang="en-US" dirty="0"/>
              <a:t>Result Analysis</a:t>
            </a:r>
          </a:p>
        </p:txBody>
      </p:sp>
    </p:spTree>
    <p:extLst>
      <p:ext uri="{BB962C8B-B14F-4D97-AF65-F5344CB8AC3E}">
        <p14:creationId xmlns:p14="http://schemas.microsoft.com/office/powerpoint/2010/main" val="3316519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Hypothesis</a:t>
            </a:r>
          </a:p>
        </p:txBody>
      </p:sp>
      <p:sp>
        <p:nvSpPr>
          <p:cNvPr id="3" name="Content Placeholder 2"/>
          <p:cNvSpPr>
            <a:spLocks noGrp="1"/>
          </p:cNvSpPr>
          <p:nvPr>
            <p:ph idx="1"/>
          </p:nvPr>
        </p:nvSpPr>
        <p:spPr/>
        <p:txBody>
          <a:bodyPr>
            <a:normAutofit/>
          </a:bodyPr>
          <a:lstStyle/>
          <a:p>
            <a:r>
              <a:rPr lang="en-US" dirty="0"/>
              <a:t>1. Evasion is the strongest sub skill</a:t>
            </a:r>
          </a:p>
          <a:p>
            <a:endParaRPr lang="en-US" dirty="0"/>
          </a:p>
          <a:p>
            <a:r>
              <a:rPr lang="en-US" dirty="0"/>
              <a:t>2. If heroes equip the item "MKB", the winning rate of Evasion will decrease greatly </a:t>
            </a:r>
          </a:p>
          <a:p>
            <a:endParaRPr lang="en-US" dirty="0"/>
          </a:p>
          <a:p>
            <a:r>
              <a:rPr lang="en-US" dirty="0"/>
              <a:t>3. Duel at different stages, the weight of skills will vary</a:t>
            </a:r>
            <a:endParaRPr lang="en-US" sz="2800" dirty="0"/>
          </a:p>
        </p:txBody>
      </p:sp>
    </p:spTree>
    <p:extLst>
      <p:ext uri="{BB962C8B-B14F-4D97-AF65-F5344CB8AC3E}">
        <p14:creationId xmlns:p14="http://schemas.microsoft.com/office/powerpoint/2010/main" val="40714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81" y="0"/>
            <a:ext cx="8326437" cy="1143000"/>
          </a:xfrm>
        </p:spPr>
        <p:txBody>
          <a:bodyPr>
            <a:normAutofit/>
          </a:bodyPr>
          <a:lstStyle/>
          <a:p>
            <a:r>
              <a:rPr lang="en-US" altLang="zh-CN" sz="3200" dirty="0"/>
              <a:t>Hypothesis 1 &amp; 2 </a:t>
            </a:r>
            <a:r>
              <a:rPr lang="en-US" altLang="zh-CN" sz="2400" dirty="0"/>
              <a:t>Evasion is the strongest sub skill</a:t>
            </a:r>
            <a:endParaRPr lang="en-US" sz="3200" dirty="0"/>
          </a:p>
        </p:txBody>
      </p:sp>
      <p:pic>
        <p:nvPicPr>
          <p:cNvPr id="4" name="图片 3">
            <a:extLst>
              <a:ext uri="{FF2B5EF4-FFF2-40B4-BE49-F238E27FC236}">
                <a16:creationId xmlns:a16="http://schemas.microsoft.com/office/drawing/2014/main" id="{294E2BFD-7CC9-2284-CEFA-61455508E657}"/>
              </a:ext>
            </a:extLst>
          </p:cNvPr>
          <p:cNvPicPr>
            <a:picLocks noChangeAspect="1"/>
          </p:cNvPicPr>
          <p:nvPr/>
        </p:nvPicPr>
        <p:blipFill>
          <a:blip r:embed="rId2"/>
          <a:stretch>
            <a:fillRect/>
          </a:stretch>
        </p:blipFill>
        <p:spPr>
          <a:xfrm>
            <a:off x="573491" y="946378"/>
            <a:ext cx="8161727" cy="2819923"/>
          </a:xfrm>
          <a:prstGeom prst="rect">
            <a:avLst/>
          </a:prstGeom>
        </p:spPr>
      </p:pic>
      <p:pic>
        <p:nvPicPr>
          <p:cNvPr id="11" name="内容占位符 10">
            <a:extLst>
              <a:ext uri="{FF2B5EF4-FFF2-40B4-BE49-F238E27FC236}">
                <a16:creationId xmlns:a16="http://schemas.microsoft.com/office/drawing/2014/main" id="{3544F278-5042-3626-DE3B-41D7257CBE01}"/>
              </a:ext>
            </a:extLst>
          </p:cNvPr>
          <p:cNvPicPr>
            <a:picLocks noGrp="1" noChangeAspect="1"/>
          </p:cNvPicPr>
          <p:nvPr>
            <p:ph idx="1"/>
          </p:nvPr>
        </p:nvPicPr>
        <p:blipFill>
          <a:blip r:embed="rId3"/>
          <a:stretch>
            <a:fillRect/>
          </a:stretch>
        </p:blipFill>
        <p:spPr>
          <a:xfrm>
            <a:off x="573491" y="3766033"/>
            <a:ext cx="8161727" cy="2918713"/>
          </a:xfrm>
        </p:spPr>
      </p:pic>
    </p:spTree>
    <p:extLst>
      <p:ext uri="{BB962C8B-B14F-4D97-AF65-F5344CB8AC3E}">
        <p14:creationId xmlns:p14="http://schemas.microsoft.com/office/powerpoint/2010/main" val="4290327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Hypothesis 1 &amp; 2 </a:t>
            </a:r>
            <a:r>
              <a:rPr lang="en-US" altLang="zh-CN" sz="2400" dirty="0"/>
              <a:t>The winning rate of Evasion will decrease greatly with "MKB"</a:t>
            </a:r>
            <a:endParaRPr lang="en-US" sz="3200" dirty="0"/>
          </a:p>
        </p:txBody>
      </p:sp>
      <p:sp>
        <p:nvSpPr>
          <p:cNvPr id="3" name="Content Placeholder 2"/>
          <p:cNvSpPr>
            <a:spLocks noGrp="1"/>
          </p:cNvSpPr>
          <p:nvPr>
            <p:ph idx="1"/>
          </p:nvPr>
        </p:nvSpPr>
        <p:spPr/>
        <p:txBody>
          <a:bodyPr>
            <a:normAutofit/>
          </a:bodyPr>
          <a:lstStyle/>
          <a:p>
            <a:pPr marL="0" indent="0">
              <a:buNone/>
            </a:pPr>
            <a:endParaRPr lang="en-US" sz="2800" dirty="0"/>
          </a:p>
        </p:txBody>
      </p:sp>
      <p:pic>
        <p:nvPicPr>
          <p:cNvPr id="5" name="图片 4">
            <a:extLst>
              <a:ext uri="{FF2B5EF4-FFF2-40B4-BE49-F238E27FC236}">
                <a16:creationId xmlns:a16="http://schemas.microsoft.com/office/drawing/2014/main" id="{0173411D-184E-425D-B377-CD687E30C47C}"/>
              </a:ext>
            </a:extLst>
          </p:cNvPr>
          <p:cNvPicPr>
            <a:picLocks noChangeAspect="1"/>
          </p:cNvPicPr>
          <p:nvPr/>
        </p:nvPicPr>
        <p:blipFill>
          <a:blip r:embed="rId2"/>
          <a:stretch>
            <a:fillRect/>
          </a:stretch>
        </p:blipFill>
        <p:spPr>
          <a:xfrm>
            <a:off x="236038" y="1271957"/>
            <a:ext cx="8825928" cy="4776840"/>
          </a:xfrm>
          <a:prstGeom prst="rect">
            <a:avLst/>
          </a:prstGeom>
        </p:spPr>
      </p:pic>
    </p:spTree>
    <p:extLst>
      <p:ext uri="{BB962C8B-B14F-4D97-AF65-F5344CB8AC3E}">
        <p14:creationId xmlns:p14="http://schemas.microsoft.com/office/powerpoint/2010/main" val="78122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Hypothesis 3</a:t>
            </a:r>
            <a:endParaRPr lang="en-US" sz="3200" dirty="0"/>
          </a:p>
        </p:txBody>
      </p:sp>
      <p:pic>
        <p:nvPicPr>
          <p:cNvPr id="15" name="内容占位符 14">
            <a:extLst>
              <a:ext uri="{FF2B5EF4-FFF2-40B4-BE49-F238E27FC236}">
                <a16:creationId xmlns:a16="http://schemas.microsoft.com/office/drawing/2014/main" id="{87AAB647-42D4-231C-5AB2-D36D3CBF20A7}"/>
              </a:ext>
            </a:extLst>
          </p:cNvPr>
          <p:cNvPicPr>
            <a:picLocks noGrp="1" noChangeAspect="1"/>
          </p:cNvPicPr>
          <p:nvPr>
            <p:ph idx="1"/>
          </p:nvPr>
        </p:nvPicPr>
        <p:blipFill>
          <a:blip r:embed="rId2"/>
          <a:stretch>
            <a:fillRect/>
          </a:stretch>
        </p:blipFill>
        <p:spPr>
          <a:xfrm>
            <a:off x="108853" y="1222409"/>
            <a:ext cx="8684306" cy="4959049"/>
          </a:xfrm>
        </p:spPr>
      </p:pic>
    </p:spTree>
    <p:extLst>
      <p:ext uri="{BB962C8B-B14F-4D97-AF65-F5344CB8AC3E}">
        <p14:creationId xmlns:p14="http://schemas.microsoft.com/office/powerpoint/2010/main" val="1421501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a:t>
            </a:r>
            <a:r>
              <a:rPr lang="en-US" altLang="zh-CN" sz="3200" dirty="0"/>
              <a:t>uture work</a:t>
            </a:r>
            <a:endParaRPr lang="en-US" sz="3200" dirty="0"/>
          </a:p>
        </p:txBody>
      </p:sp>
      <p:sp>
        <p:nvSpPr>
          <p:cNvPr id="3" name="Content Placeholder 2"/>
          <p:cNvSpPr>
            <a:spLocks noGrp="1"/>
          </p:cNvSpPr>
          <p:nvPr>
            <p:ph idx="1"/>
          </p:nvPr>
        </p:nvSpPr>
        <p:spPr/>
        <p:txBody>
          <a:bodyPr>
            <a:normAutofit/>
          </a:bodyPr>
          <a:lstStyle/>
          <a:p>
            <a:r>
              <a:rPr lang="en-US" sz="2800" dirty="0"/>
              <a:t>Realize the Spell Skills</a:t>
            </a:r>
          </a:p>
          <a:p>
            <a:r>
              <a:rPr lang="en-US" sz="2800" dirty="0"/>
              <a:t>Analysis for the Randomness of Hero Model</a:t>
            </a:r>
          </a:p>
          <a:p>
            <a:pPr lvl="1"/>
            <a:r>
              <a:rPr lang="en-US" sz="2400" dirty="0"/>
              <a:t>It has already been realized now, but this will make analysis much more complicated.</a:t>
            </a:r>
          </a:p>
          <a:p>
            <a:r>
              <a:rPr lang="en-US" sz="2800" dirty="0"/>
              <a:t>Consider attack point time when triggering stun skills</a:t>
            </a:r>
          </a:p>
          <a:p>
            <a:endParaRPr lang="en-US" sz="2800" dirty="0"/>
          </a:p>
        </p:txBody>
      </p:sp>
    </p:spTree>
    <p:extLst>
      <p:ext uri="{BB962C8B-B14F-4D97-AF65-F5344CB8AC3E}">
        <p14:creationId xmlns:p14="http://schemas.microsoft.com/office/powerpoint/2010/main" val="355897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38" y="945988"/>
            <a:ext cx="8331124" cy="1143000"/>
          </a:xfrm>
        </p:spPr>
        <p:txBody>
          <a:bodyPr/>
          <a:lstStyle/>
          <a:p>
            <a:r>
              <a:rPr lang="en-US" dirty="0"/>
              <a:t>Introduction</a:t>
            </a:r>
          </a:p>
        </p:txBody>
      </p:sp>
      <p:sp>
        <p:nvSpPr>
          <p:cNvPr id="3" name="Title 1">
            <a:extLst>
              <a:ext uri="{FF2B5EF4-FFF2-40B4-BE49-F238E27FC236}">
                <a16:creationId xmlns:a16="http://schemas.microsoft.com/office/drawing/2014/main" id="{29EECA8E-A0B9-B757-1911-4228A8EC25FB}"/>
              </a:ext>
            </a:extLst>
          </p:cNvPr>
          <p:cNvSpPr txBox="1">
            <a:spLocks/>
          </p:cNvSpPr>
          <p:nvPr/>
        </p:nvSpPr>
        <p:spPr>
          <a:xfrm>
            <a:off x="406438" y="3651481"/>
            <a:ext cx="5202510" cy="2014028"/>
          </a:xfrm>
          <a:prstGeom prst="rect">
            <a:avLst/>
          </a:prstGeom>
        </p:spPr>
        <p:txBody>
          <a:bodyPr vert="horz"/>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2800" dirty="0"/>
              <a:t>Game Mechanism</a:t>
            </a:r>
          </a:p>
          <a:p>
            <a:r>
              <a:rPr lang="en-US" sz="2800" dirty="0"/>
              <a:t>Basic Assumption</a:t>
            </a:r>
          </a:p>
          <a:p>
            <a:r>
              <a:rPr lang="en-US" altLang="zh-CN" sz="2800" dirty="0"/>
              <a:t>Variables</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Game Mechanism</a:t>
            </a:r>
          </a:p>
        </p:txBody>
      </p:sp>
      <p:sp>
        <p:nvSpPr>
          <p:cNvPr id="3" name="Content Placeholder 2"/>
          <p:cNvSpPr>
            <a:spLocks noGrp="1"/>
          </p:cNvSpPr>
          <p:nvPr>
            <p:ph idx="1"/>
          </p:nvPr>
        </p:nvSpPr>
        <p:spPr/>
        <p:txBody>
          <a:bodyPr>
            <a:normAutofit lnSpcReduction="10000"/>
          </a:bodyPr>
          <a:lstStyle/>
          <a:p>
            <a:r>
              <a:rPr lang="en-US" sz="2800" dirty="0"/>
              <a:t>Player gets a randomly chosen hero</a:t>
            </a:r>
          </a:p>
          <a:p>
            <a:r>
              <a:rPr lang="en-US" sz="2800" dirty="0"/>
              <a:t>Hundreds of neutral monsters wandering throughout the map, killing monsters will grant Gold, Exp and different Skill Books</a:t>
            </a:r>
          </a:p>
          <a:p>
            <a:pPr lvl="1"/>
            <a:r>
              <a:rPr lang="en-US" sz="2400" dirty="0"/>
              <a:t>Skill Book: can grant hero a skill, skill max level: 10</a:t>
            </a:r>
          </a:p>
          <a:p>
            <a:pPr lvl="1"/>
            <a:r>
              <a:rPr lang="en-US" sz="2400" dirty="0"/>
              <a:t>E.g., Consuming skill book: Life Steal will grant hero the skill Life Steal. Consuming skill book Life Steal again will improve the skill level to level 2.</a:t>
            </a:r>
          </a:p>
          <a:p>
            <a:r>
              <a:rPr lang="en-US" sz="2800" dirty="0"/>
              <a:t>When encounter another player, a duel might happen</a:t>
            </a:r>
          </a:p>
          <a:p>
            <a:r>
              <a:rPr lang="en-US" sz="2800" dirty="0"/>
              <a:t>The player who first gets 80 kills wins the game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Game Mechanism</a:t>
            </a:r>
          </a:p>
        </p:txBody>
      </p:sp>
      <p:pic>
        <p:nvPicPr>
          <p:cNvPr id="7" name="Picture 6">
            <a:extLst>
              <a:ext uri="{FF2B5EF4-FFF2-40B4-BE49-F238E27FC236}">
                <a16:creationId xmlns:a16="http://schemas.microsoft.com/office/drawing/2014/main" id="{15A62F76-3AA3-DB3E-3913-CFB76077C252}"/>
              </a:ext>
            </a:extLst>
          </p:cNvPr>
          <p:cNvPicPr>
            <a:picLocks noChangeAspect="1"/>
          </p:cNvPicPr>
          <p:nvPr/>
        </p:nvPicPr>
        <p:blipFill rotWithShape="1">
          <a:blip r:embed="rId3"/>
          <a:srcRect t="4239"/>
          <a:stretch/>
        </p:blipFill>
        <p:spPr>
          <a:xfrm>
            <a:off x="851811" y="1165860"/>
            <a:ext cx="7324496" cy="4754273"/>
          </a:xfrm>
          <a:prstGeom prst="rect">
            <a:avLst/>
          </a:prstGeom>
        </p:spPr>
      </p:pic>
    </p:spTree>
    <p:extLst>
      <p:ext uri="{BB962C8B-B14F-4D97-AF65-F5344CB8AC3E}">
        <p14:creationId xmlns:p14="http://schemas.microsoft.com/office/powerpoint/2010/main" val="289033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Basic Assumption</a:t>
            </a:r>
          </a:p>
        </p:txBody>
      </p:sp>
      <p:sp>
        <p:nvSpPr>
          <p:cNvPr id="3" name="Content Placeholder 2"/>
          <p:cNvSpPr>
            <a:spLocks noGrp="1"/>
          </p:cNvSpPr>
          <p:nvPr>
            <p:ph idx="1"/>
          </p:nvPr>
        </p:nvSpPr>
        <p:spPr/>
        <p:txBody>
          <a:bodyPr>
            <a:normAutofit/>
          </a:bodyPr>
          <a:lstStyle/>
          <a:p>
            <a:r>
              <a:rPr lang="en-US" altLang="zh-CN" sz="2800" dirty="0"/>
              <a:t>There are two ways to play the game:</a:t>
            </a:r>
          </a:p>
          <a:p>
            <a:pPr lvl="1"/>
            <a:r>
              <a:rPr lang="en-US" altLang="zh-CN" sz="2400" dirty="0"/>
              <a:t>Spell-Based: The players learned a lot of  Spells, kill other players by casting spells.</a:t>
            </a:r>
          </a:p>
          <a:p>
            <a:pPr lvl="1"/>
            <a:r>
              <a:rPr lang="en-US" altLang="zh-CN" sz="2400" dirty="0"/>
              <a:t>Attack-Based: The player learned a lot of Passive Skills, kill other players by Attack.</a:t>
            </a:r>
          </a:p>
          <a:p>
            <a:pPr lvl="1"/>
            <a:r>
              <a:rPr lang="en-US" altLang="zh-CN" sz="2400" dirty="0"/>
              <a:t>We assume all the players are Attack-Based.</a:t>
            </a:r>
            <a:endParaRPr lang="en-US" sz="2800" dirty="0"/>
          </a:p>
          <a:p>
            <a:r>
              <a:rPr lang="en-US" sz="2800" dirty="0"/>
              <a:t>We assume all the players equip same items. </a:t>
            </a:r>
          </a:p>
          <a:p>
            <a:r>
              <a:rPr lang="en-US" sz="2800" dirty="0"/>
              <a:t>We assume the player got similar Exp and same amount of Skill Books.</a:t>
            </a:r>
          </a:p>
        </p:txBody>
      </p:sp>
    </p:spTree>
    <p:extLst>
      <p:ext uri="{BB962C8B-B14F-4D97-AF65-F5344CB8AC3E}">
        <p14:creationId xmlns:p14="http://schemas.microsoft.com/office/powerpoint/2010/main" val="2275335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Basic Assumption</a:t>
            </a:r>
          </a:p>
        </p:txBody>
      </p:sp>
      <p:sp>
        <p:nvSpPr>
          <p:cNvPr id="3" name="Content Placeholder 2"/>
          <p:cNvSpPr>
            <a:spLocks noGrp="1"/>
          </p:cNvSpPr>
          <p:nvPr>
            <p:ph idx="1"/>
          </p:nvPr>
        </p:nvSpPr>
        <p:spPr/>
        <p:txBody>
          <a:bodyPr>
            <a:normAutofit/>
          </a:bodyPr>
          <a:lstStyle/>
          <a:p>
            <a:r>
              <a:rPr lang="en-US" sz="2800" dirty="0"/>
              <a:t>Assume when the players encounter each other, HP is at Max HP. (Usually not true in stage1 but is always true beyond stage1.)</a:t>
            </a:r>
          </a:p>
          <a:p>
            <a:r>
              <a:rPr lang="en-US" sz="2800" dirty="0"/>
              <a:t>When a Duel happens, there will not be a third player.</a:t>
            </a:r>
          </a:p>
          <a:p>
            <a:r>
              <a:rPr lang="en-US" sz="2800" dirty="0"/>
              <a:t>Due Stage: (Phase)</a:t>
            </a:r>
          </a:p>
        </p:txBody>
      </p:sp>
      <p:graphicFrame>
        <p:nvGraphicFramePr>
          <p:cNvPr id="4" name="Table 3">
            <a:extLst>
              <a:ext uri="{FF2B5EF4-FFF2-40B4-BE49-F238E27FC236}">
                <a16:creationId xmlns:a16="http://schemas.microsoft.com/office/drawing/2014/main" id="{095CC124-6031-B7A5-3159-AF620BCCF6DD}"/>
              </a:ext>
            </a:extLst>
          </p:cNvPr>
          <p:cNvGraphicFramePr>
            <a:graphicFrameLocks noGrp="1"/>
          </p:cNvGraphicFramePr>
          <p:nvPr>
            <p:extLst>
              <p:ext uri="{D42A27DB-BD31-4B8C-83A1-F6EECF244321}">
                <p14:modId xmlns:p14="http://schemas.microsoft.com/office/powerpoint/2010/main" val="2709478374"/>
              </p:ext>
            </p:extLst>
          </p:nvPr>
        </p:nvGraphicFramePr>
        <p:xfrm>
          <a:off x="230957" y="3968046"/>
          <a:ext cx="8682086" cy="1539906"/>
        </p:xfrm>
        <a:graphic>
          <a:graphicData uri="http://schemas.openxmlformats.org/drawingml/2006/table">
            <a:tbl>
              <a:tblPr firstRow="1" firstCol="1" bandRow="1">
                <a:tableStyleId>{5C22544A-7EE6-4342-B048-85BDC9FD1C3A}</a:tableStyleId>
              </a:tblPr>
              <a:tblGrid>
                <a:gridCol w="995502">
                  <a:extLst>
                    <a:ext uri="{9D8B030D-6E8A-4147-A177-3AD203B41FA5}">
                      <a16:colId xmlns:a16="http://schemas.microsoft.com/office/drawing/2014/main" val="1251080886"/>
                    </a:ext>
                  </a:extLst>
                </a:gridCol>
                <a:gridCol w="979182">
                  <a:extLst>
                    <a:ext uri="{9D8B030D-6E8A-4147-A177-3AD203B41FA5}">
                      <a16:colId xmlns:a16="http://schemas.microsoft.com/office/drawing/2014/main" val="375406829"/>
                    </a:ext>
                  </a:extLst>
                </a:gridCol>
                <a:gridCol w="6707402">
                  <a:extLst>
                    <a:ext uri="{9D8B030D-6E8A-4147-A177-3AD203B41FA5}">
                      <a16:colId xmlns:a16="http://schemas.microsoft.com/office/drawing/2014/main" val="3787757220"/>
                    </a:ext>
                  </a:extLst>
                </a:gridCol>
              </a:tblGrid>
              <a:tr h="672432">
                <a:tc>
                  <a:txBody>
                    <a:bodyPr/>
                    <a:lstStyle/>
                    <a:p>
                      <a:pPr marL="0" marR="0">
                        <a:lnSpc>
                          <a:spcPct val="107000"/>
                        </a:lnSpc>
                        <a:spcBef>
                          <a:spcPts val="0"/>
                        </a:spcBef>
                        <a:spcAft>
                          <a:spcPts val="0"/>
                        </a:spcAft>
                      </a:pPr>
                      <a:r>
                        <a:rPr lang="en-US" sz="1800" dirty="0">
                          <a:effectLst/>
                        </a:rPr>
                        <a:t>Phase1</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0" dirty="0">
                          <a:solidFill>
                            <a:schemeClr val="tx1"/>
                          </a:solidFill>
                          <a:effectLst/>
                        </a:rPr>
                        <a:t>Level 6</a:t>
                      </a:r>
                      <a:endParaRPr lang="en-US" sz="18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nSpc>
                          <a:spcPct val="107000"/>
                        </a:lnSpc>
                        <a:spcBef>
                          <a:spcPts val="0"/>
                        </a:spcBef>
                        <a:spcAft>
                          <a:spcPts val="0"/>
                        </a:spcAft>
                      </a:pPr>
                      <a:r>
                        <a:rPr lang="en-US" sz="1800" b="0" dirty="0">
                          <a:solidFill>
                            <a:schemeClr val="tx1"/>
                          </a:solidFill>
                          <a:effectLst/>
                        </a:rPr>
                        <a:t>Each side will randomly be given one main skills and randomly given 20 Skill Books.</a:t>
                      </a:r>
                      <a:endParaRPr lang="en-US" sz="1800" b="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1787452703"/>
                  </a:ext>
                </a:extLst>
              </a:tr>
              <a:tr h="672432">
                <a:tc>
                  <a:txBody>
                    <a:bodyPr/>
                    <a:lstStyle/>
                    <a:p>
                      <a:pPr marL="0" marR="0">
                        <a:lnSpc>
                          <a:spcPct val="107000"/>
                        </a:lnSpc>
                        <a:spcBef>
                          <a:spcPts val="0"/>
                        </a:spcBef>
                        <a:spcAft>
                          <a:spcPts val="0"/>
                        </a:spcAft>
                      </a:pPr>
                      <a:r>
                        <a:rPr lang="en-US" sz="1800" dirty="0">
                          <a:effectLst/>
                        </a:rPr>
                        <a:t>Phase2</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effectLst/>
                        </a:rPr>
                        <a:t>Level 15</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tc>
                  <a:txBody>
                    <a:bodyPr/>
                    <a:lstStyle/>
                    <a:p>
                      <a:pPr marL="0" marR="0">
                        <a:lnSpc>
                          <a:spcPct val="107000"/>
                        </a:lnSpc>
                        <a:spcBef>
                          <a:spcPts val="0"/>
                        </a:spcBef>
                        <a:spcAft>
                          <a:spcPts val="0"/>
                        </a:spcAft>
                      </a:pPr>
                      <a:r>
                        <a:rPr lang="en-US" sz="1800" dirty="0">
                          <a:effectLst/>
                        </a:rPr>
                        <a:t>Each side will randomly be given two main skills and randomly given 60 Skill Books. Each side has Monkey King Bar and Heart of </a:t>
                      </a:r>
                      <a:r>
                        <a:rPr lang="en-US" sz="1800" dirty="0" err="1">
                          <a:effectLst/>
                        </a:rPr>
                        <a:t>Tarrasque</a:t>
                      </a:r>
                      <a:r>
                        <a:rPr lang="en-US" sz="1800" dirty="0">
                          <a:effectLst/>
                        </a:rPr>
                        <a:t> equipped.</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solidFill>
                      <a:schemeClr val="tx2">
                        <a:lumMod val="20000"/>
                        <a:lumOff val="80000"/>
                      </a:schemeClr>
                    </a:solidFill>
                  </a:tcPr>
                </a:tc>
                <a:extLst>
                  <a:ext uri="{0D108BD9-81ED-4DB2-BD59-A6C34878D82A}">
                    <a16:rowId xmlns:a16="http://schemas.microsoft.com/office/drawing/2014/main" val="4080123606"/>
                  </a:ext>
                </a:extLst>
              </a:tr>
            </a:tbl>
          </a:graphicData>
        </a:graphic>
      </p:graphicFrame>
    </p:spTree>
    <p:extLst>
      <p:ext uri="{BB962C8B-B14F-4D97-AF65-F5344CB8AC3E}">
        <p14:creationId xmlns:p14="http://schemas.microsoft.com/office/powerpoint/2010/main" val="1848569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4646B88-9F94-A20C-BCA6-E0FF9ACE8573}"/>
              </a:ext>
            </a:extLst>
          </p:cNvPr>
          <p:cNvSpPr>
            <a:spLocks noGrp="1"/>
          </p:cNvSpPr>
          <p:nvPr>
            <p:ph type="title"/>
          </p:nvPr>
        </p:nvSpPr>
        <p:spPr/>
        <p:txBody>
          <a:bodyPr/>
          <a:lstStyle/>
          <a:p>
            <a:endParaRPr lang="en-US" dirty="0"/>
          </a:p>
        </p:txBody>
      </p:sp>
      <p:graphicFrame>
        <p:nvGraphicFramePr>
          <p:cNvPr id="7" name="Content Placeholder 6">
            <a:extLst>
              <a:ext uri="{FF2B5EF4-FFF2-40B4-BE49-F238E27FC236}">
                <a16:creationId xmlns:a16="http://schemas.microsoft.com/office/drawing/2014/main" id="{2C8129F5-D153-5ABF-8E65-A4C7CC7E3386}"/>
              </a:ext>
            </a:extLst>
          </p:cNvPr>
          <p:cNvGraphicFramePr>
            <a:graphicFrameLocks noGrp="1"/>
          </p:cNvGraphicFramePr>
          <p:nvPr>
            <p:ph idx="1"/>
            <p:extLst>
              <p:ext uri="{D42A27DB-BD31-4B8C-83A1-F6EECF244321}">
                <p14:modId xmlns:p14="http://schemas.microsoft.com/office/powerpoint/2010/main" val="2313290745"/>
              </p:ext>
            </p:extLst>
          </p:nvPr>
        </p:nvGraphicFramePr>
        <p:xfrm>
          <a:off x="141402" y="9426"/>
          <a:ext cx="8861196" cy="6109144"/>
        </p:xfrm>
        <a:graphic>
          <a:graphicData uri="http://schemas.openxmlformats.org/drawingml/2006/table">
            <a:tbl>
              <a:tblPr firstRow="1" firstCol="1" bandRow="1">
                <a:tableStyleId>{5C22544A-7EE6-4342-B048-85BDC9FD1C3A}</a:tableStyleId>
              </a:tblPr>
              <a:tblGrid>
                <a:gridCol w="1482028">
                  <a:extLst>
                    <a:ext uri="{9D8B030D-6E8A-4147-A177-3AD203B41FA5}">
                      <a16:colId xmlns:a16="http://schemas.microsoft.com/office/drawing/2014/main" val="1490436649"/>
                    </a:ext>
                  </a:extLst>
                </a:gridCol>
                <a:gridCol w="3203094">
                  <a:extLst>
                    <a:ext uri="{9D8B030D-6E8A-4147-A177-3AD203B41FA5}">
                      <a16:colId xmlns:a16="http://schemas.microsoft.com/office/drawing/2014/main" val="2440946336"/>
                    </a:ext>
                  </a:extLst>
                </a:gridCol>
                <a:gridCol w="4176074">
                  <a:extLst>
                    <a:ext uri="{9D8B030D-6E8A-4147-A177-3AD203B41FA5}">
                      <a16:colId xmlns:a16="http://schemas.microsoft.com/office/drawing/2014/main" val="3274280589"/>
                    </a:ext>
                  </a:extLst>
                </a:gridCol>
              </a:tblGrid>
              <a:tr h="244981">
                <a:tc>
                  <a:txBody>
                    <a:bodyPr/>
                    <a:lstStyle/>
                    <a:p>
                      <a:pPr marL="0" marR="0">
                        <a:lnSpc>
                          <a:spcPct val="107000"/>
                        </a:lnSpc>
                        <a:spcBef>
                          <a:spcPts val="0"/>
                        </a:spcBef>
                        <a:spcAft>
                          <a:spcPts val="0"/>
                        </a:spcAft>
                      </a:pPr>
                      <a:r>
                        <a:rPr lang="en-US" sz="1600" dirty="0">
                          <a:effectLst/>
                        </a:rPr>
                        <a:t>Skill Name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Effect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Math (Max Level: 10)</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23708852"/>
                  </a:ext>
                </a:extLst>
              </a:tr>
              <a:tr h="461308">
                <a:tc>
                  <a:txBody>
                    <a:bodyPr/>
                    <a:lstStyle/>
                    <a:p>
                      <a:pPr marL="0" marR="0">
                        <a:lnSpc>
                          <a:spcPct val="107000"/>
                        </a:lnSpc>
                        <a:spcBef>
                          <a:spcPts val="0"/>
                        </a:spcBef>
                        <a:spcAft>
                          <a:spcPts val="0"/>
                        </a:spcAft>
                      </a:pPr>
                      <a:r>
                        <a:rPr lang="en-US" sz="1600">
                          <a:effectLst/>
                        </a:rPr>
                        <a:t>Attribute Bonus</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Gain extra Strength, Agility, and Intelligence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5*(Skill Level)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65665551"/>
                  </a:ext>
                </a:extLst>
              </a:tr>
              <a:tr h="461308">
                <a:tc>
                  <a:txBody>
                    <a:bodyPr/>
                    <a:lstStyle/>
                    <a:p>
                      <a:pPr marL="0" marR="0">
                        <a:lnSpc>
                          <a:spcPct val="107000"/>
                        </a:lnSpc>
                        <a:spcBef>
                          <a:spcPts val="0"/>
                        </a:spcBef>
                        <a:spcAft>
                          <a:spcPts val="0"/>
                        </a:spcAft>
                      </a:pPr>
                      <a:r>
                        <a:rPr lang="en-US" sz="1600">
                          <a:effectLst/>
                        </a:rPr>
                        <a:t>Evasion</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Grant hero the ability to evade enemy attack.</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30 + 5*(Skill Level)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35182054"/>
                  </a:ext>
                </a:extLst>
              </a:tr>
              <a:tr h="244981">
                <a:tc>
                  <a:txBody>
                    <a:bodyPr/>
                    <a:lstStyle/>
                    <a:p>
                      <a:pPr marL="0" marR="0">
                        <a:lnSpc>
                          <a:spcPct val="107000"/>
                        </a:lnSpc>
                        <a:spcBef>
                          <a:spcPts val="0"/>
                        </a:spcBef>
                        <a:spcAft>
                          <a:spcPts val="0"/>
                        </a:spcAft>
                      </a:pPr>
                      <a:r>
                        <a:rPr lang="en-US" sz="1600">
                          <a:effectLst/>
                        </a:rPr>
                        <a:t>Corruption</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Reduce enemy armor</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2*(Skill Level)</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96598419"/>
                  </a:ext>
                </a:extLst>
              </a:tr>
              <a:tr h="244981">
                <a:tc>
                  <a:txBody>
                    <a:bodyPr/>
                    <a:lstStyle/>
                    <a:p>
                      <a:pPr marL="0" marR="0">
                        <a:lnSpc>
                          <a:spcPct val="107000"/>
                        </a:lnSpc>
                        <a:spcBef>
                          <a:spcPts val="0"/>
                        </a:spcBef>
                        <a:spcAft>
                          <a:spcPts val="0"/>
                        </a:spcAft>
                      </a:pPr>
                      <a:r>
                        <a:rPr lang="en-US" sz="1600">
                          <a:effectLst/>
                        </a:rPr>
                        <a:t>Armor Bonus</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Gain extra Armor</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5 + 2*(Skill Level)</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28868766"/>
                  </a:ext>
                </a:extLst>
              </a:tr>
              <a:tr h="501299">
                <a:tc>
                  <a:txBody>
                    <a:bodyPr/>
                    <a:lstStyle/>
                    <a:p>
                      <a:pPr marL="0" marR="0">
                        <a:lnSpc>
                          <a:spcPct val="107000"/>
                        </a:lnSpc>
                        <a:spcBef>
                          <a:spcPts val="0"/>
                        </a:spcBef>
                        <a:spcAft>
                          <a:spcPts val="0"/>
                        </a:spcAft>
                      </a:pPr>
                      <a:r>
                        <a:rPr lang="en-US" sz="1600" dirty="0">
                          <a:effectLst/>
                        </a:rPr>
                        <a:t>Thorn Armor</a:t>
                      </a:r>
                      <a:br>
                        <a:rPr lang="en-US" sz="1600" dirty="0">
                          <a:effectLst/>
                        </a:rPr>
                      </a:br>
                      <a:r>
                        <a:rPr lang="en-US" sz="1600" dirty="0">
                          <a:effectLst/>
                        </a:rPr>
                        <a:t>(Physical)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Gain extra Armor and cause damage to enemy when was hit</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Armor: 1*(Skill Level)</a:t>
                      </a:r>
                    </a:p>
                    <a:p>
                      <a:pPr marL="0" marR="0">
                        <a:lnSpc>
                          <a:spcPct val="107000"/>
                        </a:lnSpc>
                        <a:spcBef>
                          <a:spcPts val="0"/>
                        </a:spcBef>
                        <a:spcAft>
                          <a:spcPts val="0"/>
                        </a:spcAft>
                      </a:pPr>
                      <a:r>
                        <a:rPr lang="en-US" sz="1600">
                          <a:effectLst/>
                        </a:rPr>
                        <a:t>Damage: 5*(Skill Level)</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54606890"/>
                  </a:ext>
                </a:extLst>
              </a:tr>
              <a:tr h="757616">
                <a:tc>
                  <a:txBody>
                    <a:bodyPr/>
                    <a:lstStyle/>
                    <a:p>
                      <a:pPr marL="0" marR="0">
                        <a:lnSpc>
                          <a:spcPct val="107000"/>
                        </a:lnSpc>
                        <a:spcBef>
                          <a:spcPts val="0"/>
                        </a:spcBef>
                        <a:spcAft>
                          <a:spcPts val="0"/>
                        </a:spcAft>
                      </a:pPr>
                      <a:r>
                        <a:rPr lang="en-US" sz="1600" dirty="0">
                          <a:effectLst/>
                        </a:rPr>
                        <a:t>Curse of Death</a:t>
                      </a:r>
                      <a:br>
                        <a:rPr lang="en-US" sz="1600" dirty="0">
                          <a:effectLst/>
                        </a:rPr>
                      </a:br>
                      <a:r>
                        <a:rPr lang="en-US" sz="1600" dirty="0">
                          <a:effectLst/>
                        </a:rPr>
                        <a:t>(True Damage)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Deal damage to surrounding enemy by second. Reducing enemy regeneration by percent.</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Damage:10/20/30/40/60/80/100/120/150/200</a:t>
                      </a:r>
                    </a:p>
                    <a:p>
                      <a:pPr marL="0" marR="0">
                        <a:lnSpc>
                          <a:spcPct val="107000"/>
                        </a:lnSpc>
                        <a:spcBef>
                          <a:spcPts val="0"/>
                        </a:spcBef>
                        <a:spcAft>
                          <a:spcPts val="0"/>
                        </a:spcAft>
                      </a:pPr>
                      <a:r>
                        <a:rPr lang="en-US" sz="1600">
                          <a:effectLst/>
                        </a:rPr>
                        <a:t>Regeneration reduction: 20 + 5*(Skill Level)</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62563704"/>
                  </a:ext>
                </a:extLst>
              </a:tr>
              <a:tr h="461308">
                <a:tc>
                  <a:txBody>
                    <a:bodyPr/>
                    <a:lstStyle/>
                    <a:p>
                      <a:pPr marL="0" marR="0">
                        <a:lnSpc>
                          <a:spcPct val="107000"/>
                        </a:lnSpc>
                        <a:spcBef>
                          <a:spcPts val="0"/>
                        </a:spcBef>
                        <a:spcAft>
                          <a:spcPts val="0"/>
                        </a:spcAft>
                      </a:pPr>
                      <a:r>
                        <a:rPr lang="en-US" sz="1600">
                          <a:effectLst/>
                        </a:rPr>
                        <a:t>Fire!</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Ignore enemy armor when deal physical damage</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10 + 5*(Skill Level)</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08518922"/>
                  </a:ext>
                </a:extLst>
              </a:tr>
              <a:tr h="757616">
                <a:tc>
                  <a:txBody>
                    <a:bodyPr/>
                    <a:lstStyle/>
                    <a:p>
                      <a:pPr marL="0" marR="0">
                        <a:lnSpc>
                          <a:spcPct val="107000"/>
                        </a:lnSpc>
                        <a:spcBef>
                          <a:spcPts val="0"/>
                        </a:spcBef>
                        <a:spcAft>
                          <a:spcPts val="0"/>
                        </a:spcAft>
                      </a:pPr>
                      <a:r>
                        <a:rPr lang="en-US" sz="1600" dirty="0">
                          <a:effectLst/>
                        </a:rPr>
                        <a:t>Smash</a:t>
                      </a:r>
                      <a:br>
                        <a:rPr lang="en-US" sz="1600" dirty="0">
                          <a:effectLst/>
                        </a:rPr>
                      </a:br>
                      <a:r>
                        <a:rPr lang="en-US" sz="1600" dirty="0">
                          <a:effectLst/>
                        </a:rPr>
                        <a:t>(Physical)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Grants each attack a 20% chance to deal extra magic damage.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Basic Damage: 80 + 20*(Skill Level)</a:t>
                      </a:r>
                    </a:p>
                    <a:p>
                      <a:pPr marL="0" marR="0">
                        <a:lnSpc>
                          <a:spcPct val="107000"/>
                        </a:lnSpc>
                        <a:spcBef>
                          <a:spcPts val="0"/>
                        </a:spcBef>
                        <a:spcAft>
                          <a:spcPts val="0"/>
                        </a:spcAft>
                      </a:pPr>
                      <a:r>
                        <a:rPr lang="en-US" sz="1600" dirty="0">
                          <a:effectLst/>
                        </a:rPr>
                        <a:t>Attached Damage: 1%*(Skill Level) of Enemy Max HP</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73252581"/>
                  </a:ext>
                </a:extLst>
              </a:tr>
              <a:tr h="244981">
                <a:tc>
                  <a:txBody>
                    <a:bodyPr/>
                    <a:lstStyle/>
                    <a:p>
                      <a:pPr marL="0" marR="0">
                        <a:lnSpc>
                          <a:spcPct val="107000"/>
                        </a:lnSpc>
                        <a:spcBef>
                          <a:spcPts val="0"/>
                        </a:spcBef>
                        <a:spcAft>
                          <a:spcPts val="0"/>
                        </a:spcAft>
                      </a:pPr>
                      <a:r>
                        <a:rPr lang="en-US" sz="1600">
                          <a:effectLst/>
                        </a:rPr>
                        <a:t>Damage Bonus</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Gain extra damage</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30 + 25*(Skill Level)</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2712173"/>
                  </a:ext>
                </a:extLst>
              </a:tr>
              <a:tr h="697197">
                <a:tc>
                  <a:txBody>
                    <a:bodyPr/>
                    <a:lstStyle/>
                    <a:p>
                      <a:pPr marL="0" marR="0">
                        <a:lnSpc>
                          <a:spcPct val="107000"/>
                        </a:lnSpc>
                        <a:spcBef>
                          <a:spcPts val="0"/>
                        </a:spcBef>
                        <a:spcAft>
                          <a:spcPts val="0"/>
                        </a:spcAft>
                      </a:pPr>
                      <a:r>
                        <a:rPr lang="en-US" sz="1600" dirty="0">
                          <a:effectLst/>
                        </a:rPr>
                        <a:t>Life Steal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Grants each attack an 30% chance to regenerate HP by the damage that attack causes.</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20 + 5*(Skill Level)</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4879821"/>
                  </a:ext>
                </a:extLst>
              </a:tr>
              <a:tr h="757616">
                <a:tc>
                  <a:txBody>
                    <a:bodyPr/>
                    <a:lstStyle/>
                    <a:p>
                      <a:pPr marL="0" marR="0">
                        <a:lnSpc>
                          <a:spcPct val="107000"/>
                        </a:lnSpc>
                        <a:spcBef>
                          <a:spcPts val="0"/>
                        </a:spcBef>
                        <a:spcAft>
                          <a:spcPts val="0"/>
                        </a:spcAft>
                      </a:pPr>
                      <a:r>
                        <a:rPr lang="en-US" sz="1600" dirty="0">
                          <a:effectLst/>
                        </a:rPr>
                        <a:t>Crushing</a:t>
                      </a:r>
                      <a:br>
                        <a:rPr lang="en-US" sz="1600" dirty="0">
                          <a:effectLst/>
                        </a:rPr>
                      </a:br>
                      <a:r>
                        <a:rPr lang="en-US" sz="1600" dirty="0">
                          <a:effectLst/>
                        </a:rPr>
                        <a:t>(True Damage)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Grants each attack an 15% chance to deal extra true damage.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Damage: 50 + 50*(Skill Level)</a:t>
                      </a:r>
                    </a:p>
                    <a:p>
                      <a:pPr marL="0" marR="0">
                        <a:lnSpc>
                          <a:spcPct val="107000"/>
                        </a:lnSpc>
                        <a:spcBef>
                          <a:spcPts val="0"/>
                        </a:spcBef>
                        <a:spcAft>
                          <a:spcPts val="0"/>
                        </a:spcAft>
                      </a:pPr>
                      <a:r>
                        <a:rPr lang="en-US" sz="1600" dirty="0">
                          <a:effectLst/>
                        </a:rPr>
                        <a:t>Attached Damage: 0.5* Strength*(Skill Level)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22454143"/>
                  </a:ext>
                </a:extLst>
              </a:tr>
            </a:tbl>
          </a:graphicData>
        </a:graphic>
      </p:graphicFrame>
    </p:spTree>
    <p:extLst>
      <p:ext uri="{BB962C8B-B14F-4D97-AF65-F5344CB8AC3E}">
        <p14:creationId xmlns:p14="http://schemas.microsoft.com/office/powerpoint/2010/main" val="2694868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4646B88-9F94-A20C-BCA6-E0FF9ACE8573}"/>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9CB6BF10-1578-6278-F1A4-C0DDAF8C5384}"/>
              </a:ext>
            </a:extLst>
          </p:cNvPr>
          <p:cNvPicPr>
            <a:picLocks noChangeAspect="1"/>
          </p:cNvPicPr>
          <p:nvPr/>
        </p:nvPicPr>
        <p:blipFill>
          <a:blip r:embed="rId3"/>
          <a:stretch>
            <a:fillRect/>
          </a:stretch>
        </p:blipFill>
        <p:spPr>
          <a:xfrm>
            <a:off x="3166492" y="2117001"/>
            <a:ext cx="5977508" cy="3255905"/>
          </a:xfrm>
          <a:prstGeom prst="rect">
            <a:avLst/>
          </a:prstGeom>
        </p:spPr>
      </p:pic>
      <p:graphicFrame>
        <p:nvGraphicFramePr>
          <p:cNvPr id="5" name="Content Placeholder 4">
            <a:extLst>
              <a:ext uri="{FF2B5EF4-FFF2-40B4-BE49-F238E27FC236}">
                <a16:creationId xmlns:a16="http://schemas.microsoft.com/office/drawing/2014/main" id="{AEC6D40B-3167-2EEB-DEC7-5EEF2B2B883C}"/>
              </a:ext>
            </a:extLst>
          </p:cNvPr>
          <p:cNvGraphicFramePr>
            <a:graphicFrameLocks noGrp="1"/>
          </p:cNvGraphicFramePr>
          <p:nvPr>
            <p:ph idx="1"/>
            <p:extLst>
              <p:ext uri="{D42A27DB-BD31-4B8C-83A1-F6EECF244321}">
                <p14:modId xmlns:p14="http://schemas.microsoft.com/office/powerpoint/2010/main" val="3797628663"/>
              </p:ext>
            </p:extLst>
          </p:nvPr>
        </p:nvGraphicFramePr>
        <p:xfrm>
          <a:off x="141402" y="411798"/>
          <a:ext cx="8861196" cy="1530668"/>
        </p:xfrm>
        <a:graphic>
          <a:graphicData uri="http://schemas.openxmlformats.org/drawingml/2006/table">
            <a:tbl>
              <a:tblPr firstRow="1" firstCol="1" bandRow="1">
                <a:tableStyleId>{5C22544A-7EE6-4342-B048-85BDC9FD1C3A}</a:tableStyleId>
              </a:tblPr>
              <a:tblGrid>
                <a:gridCol w="1482028">
                  <a:extLst>
                    <a:ext uri="{9D8B030D-6E8A-4147-A177-3AD203B41FA5}">
                      <a16:colId xmlns:a16="http://schemas.microsoft.com/office/drawing/2014/main" val="4130911706"/>
                    </a:ext>
                  </a:extLst>
                </a:gridCol>
                <a:gridCol w="3203094">
                  <a:extLst>
                    <a:ext uri="{9D8B030D-6E8A-4147-A177-3AD203B41FA5}">
                      <a16:colId xmlns:a16="http://schemas.microsoft.com/office/drawing/2014/main" val="2703685817"/>
                    </a:ext>
                  </a:extLst>
                </a:gridCol>
                <a:gridCol w="4176074">
                  <a:extLst>
                    <a:ext uri="{9D8B030D-6E8A-4147-A177-3AD203B41FA5}">
                      <a16:colId xmlns:a16="http://schemas.microsoft.com/office/drawing/2014/main" val="26774997"/>
                    </a:ext>
                  </a:extLst>
                </a:gridCol>
              </a:tblGrid>
              <a:tr h="244981">
                <a:tc>
                  <a:txBody>
                    <a:bodyPr/>
                    <a:lstStyle/>
                    <a:p>
                      <a:pPr marL="0" marR="0">
                        <a:lnSpc>
                          <a:spcPct val="107000"/>
                        </a:lnSpc>
                        <a:spcBef>
                          <a:spcPts val="0"/>
                        </a:spcBef>
                        <a:spcAft>
                          <a:spcPts val="0"/>
                        </a:spcAft>
                      </a:pPr>
                      <a:r>
                        <a:rPr lang="en-US" sz="1600" dirty="0">
                          <a:effectLst/>
                        </a:rPr>
                        <a:t>Skill Name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Effect</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Math (Max Level: 10)</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58306027"/>
                  </a:ext>
                </a:extLst>
              </a:tr>
              <a:tr h="461308">
                <a:tc>
                  <a:txBody>
                    <a:bodyPr/>
                    <a:lstStyle/>
                    <a:p>
                      <a:pPr marL="0" marR="0">
                        <a:lnSpc>
                          <a:spcPct val="107000"/>
                        </a:lnSpc>
                        <a:spcBef>
                          <a:spcPts val="0"/>
                        </a:spcBef>
                        <a:spcAft>
                          <a:spcPts val="0"/>
                        </a:spcAft>
                      </a:pPr>
                      <a:r>
                        <a:rPr lang="en-US" sz="1600" dirty="0">
                          <a:effectLst/>
                        </a:rPr>
                        <a:t>Smash</a:t>
                      </a:r>
                      <a:br>
                        <a:rPr lang="en-US" sz="1600" dirty="0">
                          <a:effectLst/>
                        </a:rPr>
                      </a:br>
                      <a:r>
                        <a:rPr lang="en-US" sz="1600" dirty="0">
                          <a:effectLst/>
                        </a:rPr>
                        <a:t>(Physical)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Grants each attack a 20% chance to deal extra magic damage.</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Basic Damage: 80 + 20*(Skill Level)</a:t>
                      </a:r>
                    </a:p>
                    <a:p>
                      <a:pPr marL="0" marR="0">
                        <a:lnSpc>
                          <a:spcPct val="107000"/>
                        </a:lnSpc>
                        <a:spcBef>
                          <a:spcPts val="0"/>
                        </a:spcBef>
                        <a:spcAft>
                          <a:spcPts val="0"/>
                        </a:spcAft>
                      </a:pPr>
                      <a:r>
                        <a:rPr lang="en-US" sz="1600" dirty="0">
                          <a:effectLst/>
                        </a:rPr>
                        <a:t>Attached Damage: 1%*(Skill Level) of Enemy Max HP</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87341808"/>
                  </a:ext>
                </a:extLst>
              </a:tr>
              <a:tr h="461308">
                <a:tc>
                  <a:txBody>
                    <a:bodyPr/>
                    <a:lstStyle/>
                    <a:p>
                      <a:pPr marL="0" marR="0">
                        <a:lnSpc>
                          <a:spcPct val="107000"/>
                        </a:lnSpc>
                        <a:spcBef>
                          <a:spcPts val="0"/>
                        </a:spcBef>
                        <a:spcAft>
                          <a:spcPts val="0"/>
                        </a:spcAft>
                      </a:pPr>
                      <a:r>
                        <a:rPr lang="en-US" sz="1600">
                          <a:effectLst/>
                        </a:rPr>
                        <a:t>Evasion</a:t>
                      </a:r>
                      <a:endParaRPr lang="en-US" sz="1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Grant hero the ability to evade enemy attack.</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30 + 5*(Skill Level)</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19716198"/>
                  </a:ext>
                </a:extLst>
              </a:tr>
            </a:tbl>
          </a:graphicData>
        </a:graphic>
      </p:graphicFrame>
      <p:pic>
        <p:nvPicPr>
          <p:cNvPr id="13" name="Picture 12">
            <a:extLst>
              <a:ext uri="{FF2B5EF4-FFF2-40B4-BE49-F238E27FC236}">
                <a16:creationId xmlns:a16="http://schemas.microsoft.com/office/drawing/2014/main" id="{48B0F28D-8699-16C2-6F0C-07EC5226835B}"/>
              </a:ext>
            </a:extLst>
          </p:cNvPr>
          <p:cNvPicPr>
            <a:picLocks noChangeAspect="1"/>
          </p:cNvPicPr>
          <p:nvPr/>
        </p:nvPicPr>
        <p:blipFill>
          <a:blip r:embed="rId4"/>
          <a:stretch>
            <a:fillRect/>
          </a:stretch>
        </p:blipFill>
        <p:spPr>
          <a:xfrm>
            <a:off x="141402" y="2240280"/>
            <a:ext cx="2883688" cy="3276918"/>
          </a:xfrm>
          <a:prstGeom prst="rect">
            <a:avLst/>
          </a:prstGeom>
        </p:spPr>
      </p:pic>
    </p:spTree>
    <p:extLst>
      <p:ext uri="{BB962C8B-B14F-4D97-AF65-F5344CB8AC3E}">
        <p14:creationId xmlns:p14="http://schemas.microsoft.com/office/powerpoint/2010/main" val="2630183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Variables</a:t>
            </a:r>
            <a:endParaRPr lang="en-US" sz="3200" dirty="0"/>
          </a:p>
        </p:txBody>
      </p:sp>
      <p:sp>
        <p:nvSpPr>
          <p:cNvPr id="3" name="Content Placeholder 2"/>
          <p:cNvSpPr>
            <a:spLocks noGrp="1"/>
          </p:cNvSpPr>
          <p:nvPr>
            <p:ph idx="1"/>
          </p:nvPr>
        </p:nvSpPr>
        <p:spPr/>
        <p:txBody>
          <a:bodyPr>
            <a:normAutofit/>
          </a:bodyPr>
          <a:lstStyle/>
          <a:p>
            <a:r>
              <a:rPr lang="en-US" sz="2800" dirty="0"/>
              <a:t>Fixed Variables:</a:t>
            </a:r>
          </a:p>
          <a:p>
            <a:pPr lvl="1"/>
            <a:r>
              <a:rPr lang="en-US" sz="2400" dirty="0"/>
              <a:t>Attributes of Hero are set by Dota2</a:t>
            </a:r>
          </a:p>
          <a:p>
            <a:pPr lvl="2"/>
            <a:r>
              <a:rPr lang="en-US" sz="2000" dirty="0"/>
              <a:t>Armor, Hit Point, etc.</a:t>
            </a:r>
          </a:p>
          <a:p>
            <a:pPr lvl="1"/>
            <a:r>
              <a:rPr lang="en-US" sz="2400" dirty="0"/>
              <a:t>Items: the Attributes of each Item are set by Dota2 </a:t>
            </a:r>
          </a:p>
          <a:p>
            <a:pPr lvl="1"/>
            <a:r>
              <a:rPr lang="en-US" sz="2400" dirty="0"/>
              <a:t>Skill Effects: the Attributes of Skills at particular level will not change</a:t>
            </a:r>
          </a:p>
          <a:p>
            <a:r>
              <a:rPr lang="en-US" sz="2800" dirty="0"/>
              <a:t>Controlled Variables:</a:t>
            </a:r>
          </a:p>
          <a:p>
            <a:pPr lvl="1"/>
            <a:r>
              <a:rPr lang="en-US" sz="2400" dirty="0"/>
              <a:t>Items: The hero will equip which Item</a:t>
            </a:r>
          </a:p>
          <a:p>
            <a:pPr lvl="1"/>
            <a:r>
              <a:rPr lang="en-US" sz="2400" dirty="0"/>
              <a:t>Hero Level</a:t>
            </a:r>
          </a:p>
          <a:p>
            <a:pPr lvl="1"/>
            <a:r>
              <a:rPr lang="en-US" sz="2400" dirty="0"/>
              <a:t>Total Amount of Skill Books</a:t>
            </a:r>
            <a:endParaRPr lang="en-US" sz="2000" dirty="0"/>
          </a:p>
        </p:txBody>
      </p:sp>
    </p:spTree>
    <p:extLst>
      <p:ext uri="{BB962C8B-B14F-4D97-AF65-F5344CB8AC3E}">
        <p14:creationId xmlns:p14="http://schemas.microsoft.com/office/powerpoint/2010/main" val="3661319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Gies ppt 11-2020">
      <a:dk1>
        <a:srgbClr val="13284B"/>
      </a:dk1>
      <a:lt1>
        <a:sysClr val="window" lastClr="FFFFFF"/>
      </a:lt1>
      <a:dk2>
        <a:srgbClr val="12294B"/>
      </a:dk2>
      <a:lt2>
        <a:srgbClr val="EEECE1"/>
      </a:lt2>
      <a:accent1>
        <a:srgbClr val="1C58A7"/>
      </a:accent1>
      <a:accent2>
        <a:srgbClr val="FF552D"/>
      </a:accent2>
      <a:accent3>
        <a:srgbClr val="172948"/>
      </a:accent3>
      <a:accent4>
        <a:srgbClr val="8064A2"/>
      </a:accent4>
      <a:accent5>
        <a:srgbClr val="4BACC6"/>
      </a:accent5>
      <a:accent6>
        <a:srgbClr val="F6821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23032</TotalTime>
  <Words>2568</Words>
  <Application>Microsoft Office PowerPoint</Application>
  <PresentationFormat>On-screen Show (4:3)</PresentationFormat>
  <Paragraphs>211</Paragraphs>
  <Slides>19</Slides>
  <Notes>14</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19</vt:i4>
      </vt:variant>
    </vt:vector>
  </HeadingPairs>
  <TitlesOfParts>
    <vt:vector size="25" baseType="lpstr">
      <vt:lpstr>Arial</vt:lpstr>
      <vt:lpstr>Calibri</vt:lpstr>
      <vt:lpstr>Office Theme</vt:lpstr>
      <vt:lpstr>Office Theme</vt:lpstr>
      <vt:lpstr>Office Theme</vt:lpstr>
      <vt:lpstr>Office Theme</vt:lpstr>
      <vt:lpstr>Monte Carlo Simulation Duel in a game background</vt:lpstr>
      <vt:lpstr>Introduction</vt:lpstr>
      <vt:lpstr>Game Mechanism</vt:lpstr>
      <vt:lpstr>Game Mechanism</vt:lpstr>
      <vt:lpstr>Basic Assumption</vt:lpstr>
      <vt:lpstr>Basic Assumption</vt:lpstr>
      <vt:lpstr>PowerPoint Presentation</vt:lpstr>
      <vt:lpstr>PowerPoint Presentation</vt:lpstr>
      <vt:lpstr>Variables</vt:lpstr>
      <vt:lpstr>Variables</vt:lpstr>
      <vt:lpstr>Coding</vt:lpstr>
      <vt:lpstr>Class and Functions</vt:lpstr>
      <vt:lpstr>Main Function: </vt:lpstr>
      <vt:lpstr>Result Analysis</vt:lpstr>
      <vt:lpstr>Hypothesis</vt:lpstr>
      <vt:lpstr>Hypothesis 1 &amp; 2 Evasion is the strongest sub skill</vt:lpstr>
      <vt:lpstr>Hypothesis 1 &amp; 2 The winning rate of Evasion will decrease greatly with "MKB"</vt:lpstr>
      <vt:lpstr>Hypothesis 3</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Pat Mayer</dc:creator>
  <cp:lastModifiedBy>Wang, Beihua</cp:lastModifiedBy>
  <cp:revision>192</cp:revision>
  <dcterms:created xsi:type="dcterms:W3CDTF">2021-04-15T21:05:05Z</dcterms:created>
  <dcterms:modified xsi:type="dcterms:W3CDTF">2022-05-04T14:35:43Z</dcterms:modified>
</cp:coreProperties>
</file>